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3" r:id="rId3"/>
    <p:sldId id="264" r:id="rId4"/>
    <p:sldId id="265" r:id="rId5"/>
    <p:sldId id="266" r:id="rId6"/>
    <p:sldId id="267" r:id="rId7"/>
    <p:sldId id="268" r:id="rId8"/>
    <p:sldId id="269" r:id="rId9"/>
    <p:sldId id="271" r:id="rId10"/>
    <p:sldId id="270" r:id="rId11"/>
    <p:sldId id="262" r:id="rId12"/>
    <p:sldId id="260" r:id="rId13"/>
    <p:sldId id="261" r:id="rId14"/>
    <p:sldId id="257" r:id="rId15"/>
    <p:sldId id="272" r:id="rId16"/>
    <p:sldId id="273" r:id="rId17"/>
    <p:sldId id="258" r:id="rId18"/>
    <p:sldId id="259"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C6ED4C-393A-4D41-B43F-7E94C5C55302}" type="doc">
      <dgm:prSet loTypeId="urn:microsoft.com/office/officeart/2005/8/layout/matrix3" loCatId="matrix" qsTypeId="urn:microsoft.com/office/officeart/2005/8/quickstyle/simple1" qsCatId="simple" csTypeId="urn:microsoft.com/office/officeart/2005/8/colors/colorful3" csCatId="colorful" phldr="1"/>
      <dgm:spPr/>
      <dgm:t>
        <a:bodyPr/>
        <a:lstStyle/>
        <a:p>
          <a:endParaRPr lang="ru-RU"/>
        </a:p>
      </dgm:t>
    </dgm:pt>
    <dgm:pt modelId="{071F712E-6D2B-4B85-8E1B-E79BB930F731}">
      <dgm:prSet phldrT="[Текст]" custT="1"/>
      <dgm:spPr/>
      <dgm:t>
        <a:bodyPr/>
        <a:lstStyle/>
        <a:p>
          <a:r>
            <a:rPr lang="ru-RU" sz="2000" b="1" smtClean="0"/>
            <a:t>Слуховой</a:t>
          </a:r>
          <a:endParaRPr lang="ru-RU" sz="2000" dirty="0"/>
        </a:p>
      </dgm:t>
    </dgm:pt>
    <dgm:pt modelId="{8852DD0C-6D3F-411B-9654-8FA05A50C726}" type="parTrans" cxnId="{FDAE6277-81DB-4191-A3DA-E324A0BDECF7}">
      <dgm:prSet/>
      <dgm:spPr/>
      <dgm:t>
        <a:bodyPr/>
        <a:lstStyle/>
        <a:p>
          <a:endParaRPr lang="ru-RU"/>
        </a:p>
      </dgm:t>
    </dgm:pt>
    <dgm:pt modelId="{A796E663-66FD-40F8-9666-3AC611AE8FB3}" type="sibTrans" cxnId="{FDAE6277-81DB-4191-A3DA-E324A0BDECF7}">
      <dgm:prSet/>
      <dgm:spPr/>
      <dgm:t>
        <a:bodyPr/>
        <a:lstStyle/>
        <a:p>
          <a:endParaRPr lang="ru-RU"/>
        </a:p>
      </dgm:t>
    </dgm:pt>
    <dgm:pt modelId="{2C79EDE8-90BE-4BC2-B4F9-A5D34D7B091B}">
      <dgm:prSet phldrT="[Текст]" custT="1"/>
      <dgm:spPr/>
      <dgm:t>
        <a:bodyPr/>
        <a:lstStyle/>
        <a:p>
          <a:r>
            <a:rPr lang="ru-RU" sz="1800" b="1" smtClean="0"/>
            <a:t>Логичес-кий</a:t>
          </a:r>
          <a:endParaRPr lang="ru-RU" sz="1800" dirty="0"/>
        </a:p>
      </dgm:t>
    </dgm:pt>
    <dgm:pt modelId="{4CBFC0F0-127A-4B8E-AB4A-ADB919B3B7D9}" type="parTrans" cxnId="{5DDFC690-5122-477F-A64A-ED45634D91C0}">
      <dgm:prSet/>
      <dgm:spPr/>
      <dgm:t>
        <a:bodyPr/>
        <a:lstStyle/>
        <a:p>
          <a:endParaRPr lang="ru-RU"/>
        </a:p>
      </dgm:t>
    </dgm:pt>
    <dgm:pt modelId="{924E827E-D816-4CF3-B24E-8181B5281F7C}" type="sibTrans" cxnId="{5DDFC690-5122-477F-A64A-ED45634D91C0}">
      <dgm:prSet/>
      <dgm:spPr/>
      <dgm:t>
        <a:bodyPr/>
        <a:lstStyle/>
        <a:p>
          <a:endParaRPr lang="ru-RU"/>
        </a:p>
      </dgm:t>
    </dgm:pt>
    <dgm:pt modelId="{A18AA9C4-FBA9-41E3-BCB4-DE6384517CC1}">
      <dgm:prSet phldrT="[Текст]" phldr="1"/>
      <dgm:spPr/>
      <dgm:t>
        <a:bodyPr/>
        <a:lstStyle/>
        <a:p>
          <a:endParaRPr lang="ru-RU" dirty="0"/>
        </a:p>
      </dgm:t>
    </dgm:pt>
    <dgm:pt modelId="{8D576EF2-A0D8-4E0E-914C-21AB79ABA01F}" type="parTrans" cxnId="{D7D1D857-2891-4907-AACB-DBB34E800D07}">
      <dgm:prSet/>
      <dgm:spPr/>
      <dgm:t>
        <a:bodyPr/>
        <a:lstStyle/>
        <a:p>
          <a:endParaRPr lang="ru-RU"/>
        </a:p>
      </dgm:t>
    </dgm:pt>
    <dgm:pt modelId="{F35DF82E-714A-4FD2-8502-E48973A0A74A}" type="sibTrans" cxnId="{D7D1D857-2891-4907-AACB-DBB34E800D07}">
      <dgm:prSet/>
      <dgm:spPr/>
      <dgm:t>
        <a:bodyPr/>
        <a:lstStyle/>
        <a:p>
          <a:endParaRPr lang="ru-RU"/>
        </a:p>
      </dgm:t>
    </dgm:pt>
    <dgm:pt modelId="{69B5865B-4BD2-4AAE-81F6-B7EF4A245B7B}">
      <dgm:prSet phldrT="[Текст]" phldr="1"/>
      <dgm:spPr/>
      <dgm:t>
        <a:bodyPr/>
        <a:lstStyle/>
        <a:p>
          <a:endParaRPr lang="ru-RU" dirty="0"/>
        </a:p>
      </dgm:t>
    </dgm:pt>
    <dgm:pt modelId="{B5B196BE-6800-4BB5-BE53-C1B90C632DF1}" type="parTrans" cxnId="{01BB76ED-CFF3-493D-B3F4-5FB7ADC08155}">
      <dgm:prSet/>
      <dgm:spPr/>
      <dgm:t>
        <a:bodyPr/>
        <a:lstStyle/>
        <a:p>
          <a:endParaRPr lang="ru-RU"/>
        </a:p>
      </dgm:t>
    </dgm:pt>
    <dgm:pt modelId="{ED3D0EA8-8B9E-4813-A767-229A87A9FE90}" type="sibTrans" cxnId="{01BB76ED-CFF3-493D-B3F4-5FB7ADC08155}">
      <dgm:prSet/>
      <dgm:spPr/>
      <dgm:t>
        <a:bodyPr/>
        <a:lstStyle/>
        <a:p>
          <a:endParaRPr lang="ru-RU"/>
        </a:p>
      </dgm:t>
    </dgm:pt>
    <dgm:pt modelId="{8D470852-12BA-42A0-8988-CDBE4F5919FB}">
      <dgm:prSet custT="1"/>
      <dgm:spPr/>
      <dgm:t>
        <a:bodyPr/>
        <a:lstStyle/>
        <a:p>
          <a:r>
            <a:rPr lang="ru-RU" sz="1800" b="1" smtClean="0"/>
            <a:t>Визуаль-ный</a:t>
          </a:r>
          <a:endParaRPr lang="ru-RU" sz="1800" dirty="0"/>
        </a:p>
      </dgm:t>
    </dgm:pt>
    <dgm:pt modelId="{BD168CCC-E0F3-46B7-ADA3-99FF26496574}" type="parTrans" cxnId="{AB2FCB7C-FDF4-441F-AC76-B3065E3833B9}">
      <dgm:prSet/>
      <dgm:spPr/>
      <dgm:t>
        <a:bodyPr/>
        <a:lstStyle/>
        <a:p>
          <a:endParaRPr lang="ru-RU"/>
        </a:p>
      </dgm:t>
    </dgm:pt>
    <dgm:pt modelId="{7D323A6E-0444-475A-B6B5-489034B518D7}" type="sibTrans" cxnId="{AB2FCB7C-FDF4-441F-AC76-B3065E3833B9}">
      <dgm:prSet/>
      <dgm:spPr/>
      <dgm:t>
        <a:bodyPr/>
        <a:lstStyle/>
        <a:p>
          <a:endParaRPr lang="ru-RU"/>
        </a:p>
      </dgm:t>
    </dgm:pt>
    <dgm:pt modelId="{CC72D51E-51F2-4792-A491-0A5BA8FA3C3C}">
      <dgm:prSet custT="1"/>
      <dgm:spPr/>
      <dgm:t>
        <a:bodyPr/>
        <a:lstStyle/>
        <a:p>
          <a:r>
            <a:rPr lang="ru-RU" sz="1800" b="1" smtClean="0"/>
            <a:t>Двигатель-ный</a:t>
          </a:r>
          <a:endParaRPr lang="ru-RU" sz="1800" dirty="0"/>
        </a:p>
      </dgm:t>
    </dgm:pt>
    <dgm:pt modelId="{528C662D-DC61-4AD4-B6D5-81150B1C27B9}" type="parTrans" cxnId="{21ED9303-BB40-4A43-AF7D-5883C898A3B2}">
      <dgm:prSet/>
      <dgm:spPr/>
      <dgm:t>
        <a:bodyPr/>
        <a:lstStyle/>
        <a:p>
          <a:endParaRPr lang="ru-RU"/>
        </a:p>
      </dgm:t>
    </dgm:pt>
    <dgm:pt modelId="{94340F96-7C48-4E28-9090-313C88FDB9D1}" type="sibTrans" cxnId="{21ED9303-BB40-4A43-AF7D-5883C898A3B2}">
      <dgm:prSet/>
      <dgm:spPr/>
      <dgm:t>
        <a:bodyPr/>
        <a:lstStyle/>
        <a:p>
          <a:endParaRPr lang="ru-RU"/>
        </a:p>
      </dgm:t>
    </dgm:pt>
    <dgm:pt modelId="{6F43D5E6-C54A-4AE9-B8E6-D19C419D79B0}" type="pres">
      <dgm:prSet presAssocID="{95C6ED4C-393A-4D41-B43F-7E94C5C55302}" presName="matrix" presStyleCnt="0">
        <dgm:presLayoutVars>
          <dgm:chMax val="1"/>
          <dgm:dir/>
          <dgm:resizeHandles val="exact"/>
        </dgm:presLayoutVars>
      </dgm:prSet>
      <dgm:spPr/>
      <dgm:t>
        <a:bodyPr/>
        <a:lstStyle/>
        <a:p>
          <a:endParaRPr lang="ru-RU"/>
        </a:p>
      </dgm:t>
    </dgm:pt>
    <dgm:pt modelId="{40E235B4-E2EC-4F53-A35D-D52BBEC6D4A8}" type="pres">
      <dgm:prSet presAssocID="{95C6ED4C-393A-4D41-B43F-7E94C5C55302}" presName="diamond" presStyleLbl="bgShp" presStyleIdx="0" presStyleCnt="1"/>
      <dgm:spPr/>
      <dgm:t>
        <a:bodyPr/>
        <a:lstStyle/>
        <a:p>
          <a:endParaRPr lang="ru-RU"/>
        </a:p>
      </dgm:t>
    </dgm:pt>
    <dgm:pt modelId="{E2C79E1A-CAD2-456E-8C2F-247A28955C93}" type="pres">
      <dgm:prSet presAssocID="{95C6ED4C-393A-4D41-B43F-7E94C5C55302}" presName="quad1" presStyleLbl="node1" presStyleIdx="0" presStyleCnt="4" custLinFactNeighborX="-7054" custLinFactNeighborY="606">
        <dgm:presLayoutVars>
          <dgm:chMax val="0"/>
          <dgm:chPref val="0"/>
          <dgm:bulletEnabled val="1"/>
        </dgm:presLayoutVars>
      </dgm:prSet>
      <dgm:spPr/>
      <dgm:t>
        <a:bodyPr/>
        <a:lstStyle/>
        <a:p>
          <a:endParaRPr lang="ru-RU"/>
        </a:p>
      </dgm:t>
    </dgm:pt>
    <dgm:pt modelId="{A68B75C5-5FF0-4580-A95F-EEFB6F5BF1D5}" type="pres">
      <dgm:prSet presAssocID="{95C6ED4C-393A-4D41-B43F-7E94C5C55302}" presName="quad2" presStyleLbl="node1" presStyleIdx="1" presStyleCnt="4" custLinFactNeighborX="160" custLinFactNeighborY="-321">
        <dgm:presLayoutVars>
          <dgm:chMax val="0"/>
          <dgm:chPref val="0"/>
          <dgm:bulletEnabled val="1"/>
        </dgm:presLayoutVars>
      </dgm:prSet>
      <dgm:spPr/>
      <dgm:t>
        <a:bodyPr/>
        <a:lstStyle/>
        <a:p>
          <a:endParaRPr lang="ru-RU"/>
        </a:p>
      </dgm:t>
    </dgm:pt>
    <dgm:pt modelId="{39EA56BC-38D3-4991-813B-22859A28B366}" type="pres">
      <dgm:prSet presAssocID="{95C6ED4C-393A-4D41-B43F-7E94C5C55302}" presName="quad3" presStyleLbl="node1" presStyleIdx="2" presStyleCnt="4">
        <dgm:presLayoutVars>
          <dgm:chMax val="0"/>
          <dgm:chPref val="0"/>
          <dgm:bulletEnabled val="1"/>
        </dgm:presLayoutVars>
      </dgm:prSet>
      <dgm:spPr/>
      <dgm:t>
        <a:bodyPr/>
        <a:lstStyle/>
        <a:p>
          <a:endParaRPr lang="ru-RU"/>
        </a:p>
      </dgm:t>
    </dgm:pt>
    <dgm:pt modelId="{9FAC891B-AF1F-4697-A900-61086E30191E}" type="pres">
      <dgm:prSet presAssocID="{95C6ED4C-393A-4D41-B43F-7E94C5C55302}" presName="quad4" presStyleLbl="node1" presStyleIdx="3" presStyleCnt="4">
        <dgm:presLayoutVars>
          <dgm:chMax val="0"/>
          <dgm:chPref val="0"/>
          <dgm:bulletEnabled val="1"/>
        </dgm:presLayoutVars>
      </dgm:prSet>
      <dgm:spPr/>
      <dgm:t>
        <a:bodyPr/>
        <a:lstStyle/>
        <a:p>
          <a:endParaRPr lang="ru-RU"/>
        </a:p>
      </dgm:t>
    </dgm:pt>
  </dgm:ptLst>
  <dgm:cxnLst>
    <dgm:cxn modelId="{AB2FCB7C-FDF4-441F-AC76-B3065E3833B9}" srcId="{95C6ED4C-393A-4D41-B43F-7E94C5C55302}" destId="{8D470852-12BA-42A0-8988-CDBE4F5919FB}" srcOrd="2" destOrd="0" parTransId="{BD168CCC-E0F3-46B7-ADA3-99FF26496574}" sibTransId="{7D323A6E-0444-475A-B6B5-489034B518D7}"/>
    <dgm:cxn modelId="{FDAE6277-81DB-4191-A3DA-E324A0BDECF7}" srcId="{95C6ED4C-393A-4D41-B43F-7E94C5C55302}" destId="{071F712E-6D2B-4B85-8E1B-E79BB930F731}" srcOrd="0" destOrd="0" parTransId="{8852DD0C-6D3F-411B-9654-8FA05A50C726}" sibTransId="{A796E663-66FD-40F8-9666-3AC611AE8FB3}"/>
    <dgm:cxn modelId="{01BB76ED-CFF3-493D-B3F4-5FB7ADC08155}" srcId="{95C6ED4C-393A-4D41-B43F-7E94C5C55302}" destId="{69B5865B-4BD2-4AAE-81F6-B7EF4A245B7B}" srcOrd="5" destOrd="0" parTransId="{B5B196BE-6800-4BB5-BE53-C1B90C632DF1}" sibTransId="{ED3D0EA8-8B9E-4813-A767-229A87A9FE90}"/>
    <dgm:cxn modelId="{D7D1D857-2891-4907-AACB-DBB34E800D07}" srcId="{95C6ED4C-393A-4D41-B43F-7E94C5C55302}" destId="{A18AA9C4-FBA9-41E3-BCB4-DE6384517CC1}" srcOrd="4" destOrd="0" parTransId="{8D576EF2-A0D8-4E0E-914C-21AB79ABA01F}" sibTransId="{F35DF82E-714A-4FD2-8502-E48973A0A74A}"/>
    <dgm:cxn modelId="{D4A2860B-9119-4428-B1D9-8A06833E9784}" type="presOf" srcId="{8D470852-12BA-42A0-8988-CDBE4F5919FB}" destId="{39EA56BC-38D3-4991-813B-22859A28B366}" srcOrd="0" destOrd="0" presId="urn:microsoft.com/office/officeart/2005/8/layout/matrix3"/>
    <dgm:cxn modelId="{F5B1CEAD-754E-48CD-9B6F-59155882AAC1}" type="presOf" srcId="{CC72D51E-51F2-4792-A491-0A5BA8FA3C3C}" destId="{A68B75C5-5FF0-4580-A95F-EEFB6F5BF1D5}" srcOrd="0" destOrd="0" presId="urn:microsoft.com/office/officeart/2005/8/layout/matrix3"/>
    <dgm:cxn modelId="{B1000F98-1815-410C-AFD4-7AF2EA520CB1}" type="presOf" srcId="{071F712E-6D2B-4B85-8E1B-E79BB930F731}" destId="{E2C79E1A-CAD2-456E-8C2F-247A28955C93}" srcOrd="0" destOrd="0" presId="urn:microsoft.com/office/officeart/2005/8/layout/matrix3"/>
    <dgm:cxn modelId="{6616C3F5-B33E-4D1F-95B8-FB1CFF807A9C}" type="presOf" srcId="{95C6ED4C-393A-4D41-B43F-7E94C5C55302}" destId="{6F43D5E6-C54A-4AE9-B8E6-D19C419D79B0}" srcOrd="0" destOrd="0" presId="urn:microsoft.com/office/officeart/2005/8/layout/matrix3"/>
    <dgm:cxn modelId="{5DDFC690-5122-477F-A64A-ED45634D91C0}" srcId="{95C6ED4C-393A-4D41-B43F-7E94C5C55302}" destId="{2C79EDE8-90BE-4BC2-B4F9-A5D34D7B091B}" srcOrd="3" destOrd="0" parTransId="{4CBFC0F0-127A-4B8E-AB4A-ADB919B3B7D9}" sibTransId="{924E827E-D816-4CF3-B24E-8181B5281F7C}"/>
    <dgm:cxn modelId="{21ED9303-BB40-4A43-AF7D-5883C898A3B2}" srcId="{95C6ED4C-393A-4D41-B43F-7E94C5C55302}" destId="{CC72D51E-51F2-4792-A491-0A5BA8FA3C3C}" srcOrd="1" destOrd="0" parTransId="{528C662D-DC61-4AD4-B6D5-81150B1C27B9}" sibTransId="{94340F96-7C48-4E28-9090-313C88FDB9D1}"/>
    <dgm:cxn modelId="{C2371052-AEDA-4AB1-893A-B32E0A101A4D}" type="presOf" srcId="{2C79EDE8-90BE-4BC2-B4F9-A5D34D7B091B}" destId="{9FAC891B-AF1F-4697-A900-61086E30191E}" srcOrd="0" destOrd="0" presId="urn:microsoft.com/office/officeart/2005/8/layout/matrix3"/>
    <dgm:cxn modelId="{F187A7C5-7066-420A-A7EF-E042C3BB079B}" type="presParOf" srcId="{6F43D5E6-C54A-4AE9-B8E6-D19C419D79B0}" destId="{40E235B4-E2EC-4F53-A35D-D52BBEC6D4A8}" srcOrd="0" destOrd="0" presId="urn:microsoft.com/office/officeart/2005/8/layout/matrix3"/>
    <dgm:cxn modelId="{66EF859A-9A88-4F46-973E-61269215A963}" type="presParOf" srcId="{6F43D5E6-C54A-4AE9-B8E6-D19C419D79B0}" destId="{E2C79E1A-CAD2-456E-8C2F-247A28955C93}" srcOrd="1" destOrd="0" presId="urn:microsoft.com/office/officeart/2005/8/layout/matrix3"/>
    <dgm:cxn modelId="{3058029E-AED6-4AD7-A8FC-5756C9863628}" type="presParOf" srcId="{6F43D5E6-C54A-4AE9-B8E6-D19C419D79B0}" destId="{A68B75C5-5FF0-4580-A95F-EEFB6F5BF1D5}" srcOrd="2" destOrd="0" presId="urn:microsoft.com/office/officeart/2005/8/layout/matrix3"/>
    <dgm:cxn modelId="{6C82F8FD-F8D2-4639-B344-E185EE627C8F}" type="presParOf" srcId="{6F43D5E6-C54A-4AE9-B8E6-D19C419D79B0}" destId="{39EA56BC-38D3-4991-813B-22859A28B366}" srcOrd="3" destOrd="0" presId="urn:microsoft.com/office/officeart/2005/8/layout/matrix3"/>
    <dgm:cxn modelId="{2638E30C-F09A-4F75-8364-53EB312FE9D8}" type="presParOf" srcId="{6F43D5E6-C54A-4AE9-B8E6-D19C419D79B0}" destId="{9FAC891B-AF1F-4697-A900-61086E30191E}" srcOrd="4" destOrd="0" presId="urn:microsoft.com/office/officeart/2005/8/layout/matrix3"/>
  </dgm:cxnLst>
  <dgm:bg/>
  <dgm:whole/>
</dgm:dataModel>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16.02.2018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16.02.2018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16.02.2018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16.02.2018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masterclassy.ru/podarki/"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3"/>
          <p:cNvSpPr>
            <a:spLocks noGrp="1"/>
          </p:cNvSpPr>
          <p:nvPr>
            <p:ph type="subTitle" idx="1"/>
          </p:nvPr>
        </p:nvSpPr>
        <p:spPr/>
        <p:txBody>
          <a:bodyPr>
            <a:noAutofit/>
          </a:bodyPr>
          <a:lstStyle/>
          <a:p>
            <a:r>
              <a:rPr lang="ru-RU" sz="3600" dirty="0" smtClean="0"/>
              <a:t>Новые векторы развития дошкольного образования</a:t>
            </a:r>
            <a:endParaRPr lang="ru-RU"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одержимое 6"/>
          <p:cNvSpPr>
            <a:spLocks noGrp="1"/>
          </p:cNvSpPr>
          <p:nvPr>
            <p:ph sz="quarter" idx="1"/>
          </p:nvPr>
        </p:nvSpPr>
        <p:spPr/>
        <p:txBody>
          <a:bodyPr>
            <a:normAutofit fontScale="77500" lnSpcReduction="20000"/>
          </a:bodyPr>
          <a:lstStyle/>
          <a:p>
            <a:pPr algn="just"/>
            <a:r>
              <a:rPr lang="ru-RU" dirty="0" smtClean="0"/>
              <a:t>На протяжении дошкольного детства одной из задач, стоящих перед педагогами, является ознакомление детей с художественной литературой, разными её жанрами. Поэзия, как один из жанров литературы, является источником и средством обогащения </a:t>
            </a:r>
            <a:r>
              <a:rPr lang="ru-RU" dirty="0" smtClean="0"/>
              <a:t>образности </a:t>
            </a:r>
            <a:r>
              <a:rPr lang="ru-RU" dirty="0" smtClean="0"/>
              <a:t>речи, развития поэтического слуха, этических и нравственных понятий. Поэзия расширяет представления об окружающем, развивает умение тонко чувствовать художественную форму, мелодику и ритм родного языка. </a:t>
            </a:r>
          </a:p>
          <a:p>
            <a:pPr algn="just"/>
            <a:r>
              <a:rPr lang="ru-RU" dirty="0" smtClean="0"/>
              <a:t>Поэтические произведения вызывают у детей эмоциональный отклик. Чтение и заучивание стихов позволяет детям улавливать </a:t>
            </a:r>
            <a:r>
              <a:rPr lang="ru-RU" dirty="0" smtClean="0"/>
              <a:t>мелодичность </a:t>
            </a:r>
            <a:r>
              <a:rPr lang="ru-RU" dirty="0" smtClean="0"/>
              <a:t>речи, а также решает задачи формирования звуковой культуры речи: помогает овладению средствами звуковой выразительности (тон, тембр голоса, темп, сила голоса, интонация), способствует выработке четкой дикции.</a:t>
            </a:r>
          </a:p>
          <a:p>
            <a:pPr algn="just">
              <a:buNone/>
            </a:pPr>
            <a:endParaRPr lang="ru-RU" dirty="0"/>
          </a:p>
        </p:txBody>
      </p:sp>
      <p:sp>
        <p:nvSpPr>
          <p:cNvPr id="8" name="Заголовок 1"/>
          <p:cNvSpPr>
            <a:spLocks noGrp="1"/>
          </p:cNvSpPr>
          <p:nvPr>
            <p:ph type="title"/>
          </p:nvPr>
        </p:nvSpPr>
        <p:spPr>
          <a:xfrm>
            <a:off x="285720" y="884098"/>
            <a:ext cx="8534400" cy="758952"/>
          </a:xfrm>
        </p:spPr>
        <p:txBody>
          <a:bodyPr>
            <a:noAutofit/>
          </a:bodyPr>
          <a:lstStyle/>
          <a:p>
            <a:r>
              <a:rPr lang="ru-RU" sz="2400" b="1" dirty="0" smtClean="0"/>
              <a:t>Дополнительная образовательная услуга для  формирования выразительного чтения поэтических произведений  «Юный чтец» </a:t>
            </a:r>
            <a:br>
              <a:rPr lang="ru-RU" sz="2400" b="1" dirty="0" smtClean="0"/>
            </a:br>
            <a:endParaRPr lang="ru-RU"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285720" y="884098"/>
            <a:ext cx="8534400" cy="758952"/>
          </a:xfrm>
        </p:spPr>
        <p:txBody>
          <a:bodyPr>
            <a:noAutofit/>
          </a:bodyPr>
          <a:lstStyle/>
          <a:p>
            <a:r>
              <a:rPr lang="ru-RU" sz="2400" b="1" dirty="0" smtClean="0"/>
              <a:t>Дополнительная образовательная услуга для  формирования выразительного чтения поэтических произведений  «Юный чтец» </a:t>
            </a:r>
            <a:br>
              <a:rPr lang="ru-RU" sz="2400" b="1" dirty="0" smtClean="0"/>
            </a:br>
            <a:endParaRPr lang="ru-RU" sz="2400" b="1" dirty="0"/>
          </a:p>
        </p:txBody>
      </p:sp>
      <p:sp>
        <p:nvSpPr>
          <p:cNvPr id="7" name="Подзаголовок 2"/>
          <p:cNvSpPr txBox="1">
            <a:spLocks noGrp="1"/>
          </p:cNvSpPr>
          <p:nvPr>
            <p:ph sz="quarter" idx="1"/>
          </p:nvPr>
        </p:nvSpPr>
        <p:spPr>
          <a:xfrm>
            <a:off x="428596" y="1527048"/>
            <a:ext cx="8377076" cy="4572000"/>
          </a:xfrm>
          <a:prstGeom prst="rect">
            <a:avLst/>
          </a:prstGeom>
        </p:spPr>
        <p:txBody>
          <a:bodyPr vert="horz">
            <a:normAutofit/>
          </a:bodyPr>
          <a:lstStyle/>
          <a:p>
            <a:pPr marL="365760" marR="0" lvl="0" indent="-256032" algn="just" defTabSz="914400" rtl="0" eaLnBrk="1" fontAlgn="auto" latinLnBrk="0" hangingPunct="1">
              <a:lnSpc>
                <a:spcPct val="100000"/>
              </a:lnSpc>
              <a:spcBef>
                <a:spcPts val="400"/>
              </a:spcBef>
              <a:spcAft>
                <a:spcPts val="0"/>
              </a:spcAft>
              <a:buClr>
                <a:schemeClr val="accent1"/>
              </a:buClr>
              <a:buSzPct val="68000"/>
              <a:buNone/>
              <a:tabLst/>
              <a:defRPr/>
            </a:pPr>
            <a:r>
              <a:rPr kumimoji="0" lang="ru-RU" sz="36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Читайте детям стихи, пусть ухо их приучится к гармонии слова, сердце преисполнится чувством изящного, пусть поэзия действует на них так же, как и музыка. </a:t>
            </a:r>
          </a:p>
          <a:p>
            <a:pPr marL="365760" marR="0" lvl="0" indent="-256032" algn="r" defTabSz="914400" rtl="0" eaLnBrk="1" fontAlgn="auto" latinLnBrk="0" hangingPunct="1">
              <a:lnSpc>
                <a:spcPct val="100000"/>
              </a:lnSpc>
              <a:spcBef>
                <a:spcPts val="400"/>
              </a:spcBef>
              <a:spcAft>
                <a:spcPts val="0"/>
              </a:spcAft>
              <a:buClr>
                <a:schemeClr val="accent1"/>
              </a:buClr>
              <a:buSzPct val="68000"/>
              <a:buNone/>
              <a:tabLst/>
              <a:defRPr/>
            </a:pPr>
            <a:r>
              <a:rPr kumimoji="0" lang="ru-RU" sz="36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В.Г.Белинский</a:t>
            </a:r>
            <a:r>
              <a:rPr kumimoji="0" lang="ru-RU" sz="2700" b="0" i="0" u="none" strike="noStrike" kern="1200" cap="none" spc="0" normalizeH="0" baseline="0" noProof="0" dirty="0" smtClean="0">
                <a:ln>
                  <a:noFill/>
                </a:ln>
                <a:solidFill>
                  <a:schemeClr val="tx1"/>
                </a:solidFill>
                <a:effectLst/>
                <a:uLnTx/>
                <a:uFillTx/>
                <a:latin typeface="+mn-lt"/>
                <a:ea typeface="+mn-ea"/>
                <a:cs typeface="+mn-cs"/>
              </a:rPr>
              <a:t/>
            </a:r>
            <a:br>
              <a:rPr kumimoji="0" lang="ru-RU" sz="2700" b="0" i="0" u="none" strike="noStrike" kern="1200" cap="none" spc="0" normalizeH="0" baseline="0" noProof="0" dirty="0" smtClean="0">
                <a:ln>
                  <a:noFill/>
                </a:ln>
                <a:solidFill>
                  <a:schemeClr val="tx1"/>
                </a:solidFill>
                <a:effectLst/>
                <a:uLnTx/>
                <a:uFillTx/>
                <a:latin typeface="+mn-lt"/>
                <a:ea typeface="+mn-ea"/>
                <a:cs typeface="+mn-cs"/>
              </a:rPr>
            </a:br>
            <a:endParaRPr kumimoji="0" lang="ru-RU"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42910" y="1571612"/>
            <a:ext cx="8001056" cy="523220"/>
          </a:xfrm>
          <a:prstGeom prst="rect">
            <a:avLst/>
          </a:prstGeom>
        </p:spPr>
        <p:txBody>
          <a:bodyPr wrap="square">
            <a:spAutoFit/>
          </a:bodyPr>
          <a:lstStyle/>
          <a:p>
            <a:pPr algn="ctr"/>
            <a:r>
              <a:rPr lang="ru-RU" sz="2800" b="1" dirty="0" smtClean="0">
                <a:latin typeface="Times New Roman" pitchFamily="18" charset="0"/>
                <a:cs typeface="Times New Roman" pitchFamily="18" charset="0"/>
              </a:rPr>
              <a:t>Что значит</a:t>
            </a:r>
            <a:r>
              <a:rPr lang="ru-RU" sz="2800" b="1" dirty="0" smtClean="0">
                <a:solidFill>
                  <a:schemeClr val="bg1"/>
                </a:solidFill>
                <a:latin typeface="Times New Roman" pitchFamily="18" charset="0"/>
                <a:cs typeface="Times New Roman" pitchFamily="18" charset="0"/>
              </a:rPr>
              <a:t> </a:t>
            </a:r>
            <a:r>
              <a:rPr lang="ru-RU" sz="2800" b="1" dirty="0" smtClean="0">
                <a:latin typeface="Times New Roman" pitchFamily="18" charset="0"/>
                <a:cs typeface="Times New Roman" pitchFamily="18" charset="0"/>
              </a:rPr>
              <a:t>читать  выразительно?</a:t>
            </a:r>
            <a:endParaRPr lang="ru-RU" sz="2800" b="1" dirty="0">
              <a:latin typeface="Times New Roman" pitchFamily="18" charset="0"/>
              <a:cs typeface="Times New Roman" pitchFamily="18" charset="0"/>
            </a:endParaRPr>
          </a:p>
        </p:txBody>
      </p:sp>
      <p:sp>
        <p:nvSpPr>
          <p:cNvPr id="6" name="Содержимое 52"/>
          <p:cNvSpPr>
            <a:spLocks noGrp="1"/>
          </p:cNvSpPr>
          <p:nvPr>
            <p:ph idx="1"/>
          </p:nvPr>
        </p:nvSpPr>
        <p:spPr>
          <a:xfrm>
            <a:off x="357158" y="2285992"/>
            <a:ext cx="8329642" cy="3829064"/>
          </a:xfrm>
        </p:spPr>
        <p:txBody>
          <a:bodyPr/>
          <a:lstStyle/>
          <a:p>
            <a:pPr algn="just" fontAlgn="auto">
              <a:spcBef>
                <a:spcPts val="0"/>
              </a:spcBef>
              <a:spcAft>
                <a:spcPts val="0"/>
              </a:spcAft>
              <a:defRPr/>
            </a:pPr>
            <a:r>
              <a:rPr lang="ru-RU" dirty="0" smtClean="0">
                <a:effectLst>
                  <a:outerShdw blurRad="38100" dist="38100" dir="2700000" algn="tl">
                    <a:srgbClr val="000000">
                      <a:alpha val="43137"/>
                    </a:srgbClr>
                  </a:outerShdw>
                </a:effectLst>
                <a:latin typeface="Times New Roman" pitchFamily="18" charset="0"/>
                <a:cs typeface="Times New Roman" pitchFamily="18" charset="0"/>
              </a:rPr>
              <a:t>Выразительное  чтение </a:t>
            </a:r>
            <a:r>
              <a:rPr lang="ru-RU" dirty="0" smtClean="0">
                <a:latin typeface="Times New Roman" pitchFamily="18" charset="0"/>
                <a:cs typeface="Times New Roman" pitchFamily="18" charset="0"/>
              </a:rPr>
              <a:t>– это чтение достаточно громкое  и внятное, с использованием пауз, логических ударений, чтение с нужной интонацией, соблюдением знаков препинания</a:t>
            </a:r>
            <a:r>
              <a:rPr lang="ru-RU" sz="2400" dirty="0" smtClean="0">
                <a:latin typeface="Times New Roman" pitchFamily="18" charset="0"/>
                <a:cs typeface="Times New Roman" pitchFamily="18" charset="0"/>
              </a:rPr>
              <a:t>. Это чтение с пониманием того, о чем говорится в стихотворении. </a:t>
            </a:r>
            <a:endParaRPr lang="ru-RU" sz="2400" dirty="0">
              <a:latin typeface="Times New Roman" pitchFamily="18" charset="0"/>
              <a:cs typeface="Times New Roman" pitchFamily="18" charset="0"/>
            </a:endParaRPr>
          </a:p>
        </p:txBody>
      </p:sp>
      <p:sp>
        <p:nvSpPr>
          <p:cNvPr id="8" name="Заголовок 1"/>
          <p:cNvSpPr txBox="1">
            <a:spLocks/>
          </p:cNvSpPr>
          <p:nvPr/>
        </p:nvSpPr>
        <p:spPr>
          <a:xfrm>
            <a:off x="285720" y="884098"/>
            <a:ext cx="8534400" cy="758952"/>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t>Дополнительная образовательная услуга для  формирования выразительного </a:t>
            </a:r>
            <a:r>
              <a:rPr kumimoji="0" lang="ru-RU" sz="2400" b="1" i="0" u="none" strike="noStrike" kern="1200" cap="none" spc="0" normalizeH="0" baseline="0" noProof="0" smtClean="0">
                <a:ln>
                  <a:noFill/>
                </a:ln>
                <a:solidFill>
                  <a:schemeClr val="accent3">
                    <a:shade val="75000"/>
                  </a:schemeClr>
                </a:solidFill>
                <a:effectLst/>
                <a:uLnTx/>
                <a:uFillTx/>
                <a:latin typeface="+mj-lt"/>
                <a:ea typeface="+mj-ea"/>
                <a:cs typeface="+mj-cs"/>
              </a:rPr>
              <a:t>чтения поэтических произведений  </a:t>
            </a:r>
            <a: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t>«Юный чтец» </a:t>
            </a:r>
            <a:b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br>
            <a:endParaRPr kumimoji="0" lang="ru-RU" sz="2400" b="1"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txBox="1">
            <a:spLocks noGrp="1"/>
          </p:cNvSpPr>
          <p:nvPr>
            <p:ph sz="quarter" idx="1"/>
          </p:nvPr>
        </p:nvSpPr>
        <p:spPr>
          <a:xfrm>
            <a:off x="301752" y="1357298"/>
            <a:ext cx="8503920" cy="4967514"/>
          </a:xfrm>
          <a:prstGeom prst="rect">
            <a:avLst/>
          </a:prstGeom>
          <a:noFill/>
        </p:spPr>
        <p:txBody>
          <a:bodyPr wrap="square" rtlCol="0">
            <a:spAutoFit/>
          </a:bodyPr>
          <a:lstStyle/>
          <a:p>
            <a:pPr algn="just">
              <a:buNone/>
            </a:pPr>
            <a:r>
              <a:rPr lang="ru-RU" sz="2400" dirty="0" smtClean="0">
                <a:latin typeface="Times New Roman" pitchFamily="18" charset="0"/>
                <a:cs typeface="Times New Roman" pitchFamily="18" charset="0"/>
              </a:rPr>
              <a:t>                          Можно ли научить этому ребенка? </a:t>
            </a:r>
          </a:p>
          <a:p>
            <a:pPr algn="just">
              <a:buNone/>
            </a:pPr>
            <a:r>
              <a:rPr lang="ru-RU" sz="2400" dirty="0" smtClean="0">
                <a:latin typeface="Times New Roman" pitchFamily="18" charset="0"/>
                <a:cs typeface="Times New Roman" pitchFamily="18" charset="0"/>
              </a:rPr>
              <a:t>Да, можно. При этом, читая и заучивая стихи с дошкольниками, мы решаем следующие задачи:</a:t>
            </a:r>
          </a:p>
          <a:p>
            <a:pPr>
              <a:buFont typeface="Arial" pitchFamily="34" charset="0"/>
              <a:buChar char="•"/>
            </a:pPr>
            <a:r>
              <a:rPr lang="ru-RU" sz="2400" dirty="0" smtClean="0">
                <a:latin typeface="Times New Roman" pitchFamily="18" charset="0"/>
                <a:cs typeface="Times New Roman" pitchFamily="18" charset="0"/>
              </a:rPr>
              <a:t>развитие памяти;</a:t>
            </a:r>
          </a:p>
          <a:p>
            <a:pPr algn="just">
              <a:buFont typeface="Arial" pitchFamily="34" charset="0"/>
              <a:buChar char="•"/>
            </a:pPr>
            <a:r>
              <a:rPr lang="ru-RU" sz="2400" dirty="0" smtClean="0">
                <a:latin typeface="Times New Roman" pitchFamily="18" charset="0"/>
                <a:cs typeface="Times New Roman" pitchFamily="18" charset="0"/>
              </a:rPr>
              <a:t>выработка  четкой  дикции,  овладение средствами интонационной     выразительности:    тембр,    темп, интонация, ритм;</a:t>
            </a:r>
          </a:p>
          <a:p>
            <a:pPr algn="just">
              <a:buFont typeface="Arial" pitchFamily="34" charset="0"/>
              <a:buChar char="•"/>
            </a:pPr>
            <a:r>
              <a:rPr lang="ru-RU" sz="2400" dirty="0" smtClean="0">
                <a:latin typeface="Times New Roman" pitchFamily="18" charset="0"/>
                <a:cs typeface="Times New Roman" pitchFamily="18" charset="0"/>
              </a:rPr>
              <a:t> развитие творческих способностей ребенка;</a:t>
            </a:r>
          </a:p>
          <a:p>
            <a:pPr algn="just">
              <a:buFont typeface="Arial" pitchFamily="34" charset="0"/>
              <a:buChar char="•"/>
            </a:pPr>
            <a:r>
              <a:rPr lang="ru-RU" sz="2400" dirty="0" smtClean="0">
                <a:latin typeface="Times New Roman" pitchFamily="18" charset="0"/>
                <a:cs typeface="Times New Roman" pitchFamily="18" charset="0"/>
              </a:rPr>
              <a:t> расширение кругозора;</a:t>
            </a:r>
          </a:p>
          <a:p>
            <a:pPr algn="just">
              <a:buFont typeface="Arial" pitchFamily="34" charset="0"/>
              <a:buChar char="•"/>
            </a:pPr>
            <a:r>
              <a:rPr lang="ru-RU" sz="2400" dirty="0" smtClean="0">
                <a:latin typeface="Times New Roman" pitchFamily="18" charset="0"/>
                <a:cs typeface="Times New Roman" pitchFamily="18" charset="0"/>
              </a:rPr>
              <a:t> воспитание   нравственных   качеств   (любовь      к близким, забота о животных, бережное отношение к природе, игрушкам и т.п.).</a:t>
            </a:r>
            <a:endParaRPr lang="ru-RU" sz="2400" dirty="0"/>
          </a:p>
        </p:txBody>
      </p:sp>
      <p:sp>
        <p:nvSpPr>
          <p:cNvPr id="5" name="Заголовок 1"/>
          <p:cNvSpPr>
            <a:spLocks noGrp="1"/>
          </p:cNvSpPr>
          <p:nvPr>
            <p:ph type="title"/>
          </p:nvPr>
        </p:nvSpPr>
        <p:spPr>
          <a:xfrm>
            <a:off x="285720" y="884098"/>
            <a:ext cx="8534400" cy="758952"/>
          </a:xfrm>
        </p:spPr>
        <p:txBody>
          <a:bodyPr>
            <a:noAutofit/>
          </a:bodyPr>
          <a:lstStyle/>
          <a:p>
            <a:r>
              <a:rPr lang="ru-RU" sz="2400" b="1" dirty="0" smtClean="0"/>
              <a:t>Дополнительная образовательная услуга для  формирования выразительного чтения поэтических произведений  «Юный чтец» </a:t>
            </a:r>
            <a:br>
              <a:rPr lang="ru-RU" sz="2400" b="1" dirty="0" smtClean="0"/>
            </a:br>
            <a:endParaRPr lang="ru-RU"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71604" y="357166"/>
            <a:ext cx="6000776" cy="1200329"/>
          </a:xfrm>
          <a:prstGeom prst="rect">
            <a:avLst/>
          </a:prstGeom>
        </p:spPr>
        <p:txBody>
          <a:bodyPr wrap="square">
            <a:spAutoFit/>
          </a:bodyPr>
          <a:lstStyle/>
          <a:p>
            <a:r>
              <a:rPr lang="ru-RU" sz="3600" b="1" dirty="0" smtClean="0">
                <a:latin typeface="Times New Roman" pitchFamily="18" charset="0"/>
                <a:cs typeface="Times New Roman" pitchFamily="18" charset="0"/>
              </a:rPr>
              <a:t>Методы заучивания стихов:</a:t>
            </a:r>
            <a:r>
              <a:rPr lang="ru-RU" sz="3600" b="1" dirty="0" smtClean="0">
                <a:solidFill>
                  <a:srgbClr val="0070C0"/>
                </a:solidFill>
                <a:latin typeface="Times New Roman" pitchFamily="18" charset="0"/>
                <a:cs typeface="Times New Roman" pitchFamily="18" charset="0"/>
              </a:rPr>
              <a:t/>
            </a:r>
            <a:br>
              <a:rPr lang="ru-RU" sz="3600" b="1" dirty="0" smtClean="0">
                <a:solidFill>
                  <a:srgbClr val="0070C0"/>
                </a:solidFill>
                <a:latin typeface="Times New Roman" pitchFamily="18" charset="0"/>
                <a:cs typeface="Times New Roman" pitchFamily="18" charset="0"/>
              </a:rPr>
            </a:br>
            <a:endParaRPr lang="ru-RU" sz="3600" dirty="0">
              <a:solidFill>
                <a:srgbClr val="0070C0"/>
              </a:solidFill>
              <a:latin typeface="Times New Roman" pitchFamily="18" charset="0"/>
              <a:cs typeface="Times New Roman" pitchFamily="18" charset="0"/>
            </a:endParaRPr>
          </a:p>
        </p:txBody>
      </p:sp>
      <p:graphicFrame>
        <p:nvGraphicFramePr>
          <p:cNvPr id="6" name="Схема 5"/>
          <p:cNvGraphicFramePr/>
          <p:nvPr/>
        </p:nvGraphicFramePr>
        <p:xfrm>
          <a:off x="500034" y="1500174"/>
          <a:ext cx="8143932"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Двигательный метод заучивания стихов</a:t>
            </a:r>
            <a:endParaRPr lang="ru-RU" dirty="0"/>
          </a:p>
        </p:txBody>
      </p:sp>
      <p:sp>
        <p:nvSpPr>
          <p:cNvPr id="4" name="Содержимое 2"/>
          <p:cNvSpPr>
            <a:spLocks noGrp="1"/>
          </p:cNvSpPr>
          <p:nvPr>
            <p:ph sz="quarter" idx="1"/>
          </p:nvPr>
        </p:nvSpPr>
        <p:spPr/>
        <p:txBody>
          <a:bodyPr>
            <a:normAutofit fontScale="70000" lnSpcReduction="20000"/>
          </a:bodyPr>
          <a:lstStyle/>
          <a:p>
            <a:pPr algn="ctr">
              <a:buNone/>
            </a:pPr>
            <a:r>
              <a:rPr lang="ru-RU" sz="5100" b="1" dirty="0" smtClean="0"/>
              <a:t>«Снеговик»</a:t>
            </a:r>
          </a:p>
          <a:p>
            <a:pPr algn="ctr">
              <a:buNone/>
            </a:pPr>
            <a:r>
              <a:rPr lang="ru-RU" dirty="0" smtClean="0">
                <a:solidFill>
                  <a:srgbClr val="FF0000"/>
                </a:solidFill>
              </a:rPr>
              <a:t>           Давай, дружок, смелей, дружок,</a:t>
            </a:r>
          </a:p>
          <a:p>
            <a:pPr algn="ctr">
              <a:buNone/>
            </a:pPr>
            <a:r>
              <a:rPr lang="ru-RU" dirty="0" smtClean="0">
                <a:solidFill>
                  <a:srgbClr val="FF0000"/>
                </a:solidFill>
              </a:rPr>
              <a:t>Кати по снегу свой снежок</a:t>
            </a:r>
          </a:p>
          <a:p>
            <a:pPr algn="ctr">
              <a:buNone/>
            </a:pPr>
            <a:r>
              <a:rPr lang="ru-RU" i="1" dirty="0" smtClean="0"/>
              <a:t>(Дети идут по кругу, изображая, что катят перед собой снежок)</a:t>
            </a:r>
            <a:endParaRPr lang="ru-RU" dirty="0" smtClean="0"/>
          </a:p>
          <a:p>
            <a:pPr algn="ctr">
              <a:buNone/>
            </a:pPr>
            <a:r>
              <a:rPr lang="ru-RU" dirty="0" smtClean="0">
                <a:solidFill>
                  <a:srgbClr val="C00000"/>
                </a:solidFill>
              </a:rPr>
              <a:t>          Он превратился в толстый ком</a:t>
            </a:r>
          </a:p>
          <a:p>
            <a:pPr algn="ctr">
              <a:buNone/>
            </a:pPr>
            <a:r>
              <a:rPr lang="ru-RU" dirty="0" smtClean="0"/>
              <a:t>(</a:t>
            </a:r>
            <a:r>
              <a:rPr lang="ru-RU" i="1" dirty="0" smtClean="0"/>
              <a:t>Останавливаются, рисуют двумя руками в воздухе ком)</a:t>
            </a:r>
            <a:endParaRPr lang="ru-RU" dirty="0" smtClean="0"/>
          </a:p>
          <a:p>
            <a:pPr algn="ctr">
              <a:buNone/>
            </a:pPr>
            <a:r>
              <a:rPr lang="ru-RU" dirty="0" smtClean="0">
                <a:solidFill>
                  <a:srgbClr val="C00000"/>
                </a:solidFill>
              </a:rPr>
              <a:t>И станет ком снеговиком</a:t>
            </a:r>
          </a:p>
          <a:p>
            <a:pPr algn="ctr">
              <a:buNone/>
            </a:pPr>
            <a:r>
              <a:rPr lang="ru-RU" dirty="0" smtClean="0"/>
              <a:t>(</a:t>
            </a:r>
            <a:r>
              <a:rPr lang="ru-RU" i="1" dirty="0" smtClean="0"/>
              <a:t>Рисуют в воздухе снеговика из трех кругов разного размера)</a:t>
            </a:r>
            <a:endParaRPr lang="ru-RU" dirty="0" smtClean="0"/>
          </a:p>
          <a:p>
            <a:pPr algn="ctr">
              <a:buNone/>
            </a:pPr>
            <a:r>
              <a:rPr lang="ru-RU" dirty="0" smtClean="0">
                <a:solidFill>
                  <a:srgbClr val="FF0000"/>
                </a:solidFill>
              </a:rPr>
              <a:t>                                     Его улыбка так светла </a:t>
            </a:r>
            <a:r>
              <a:rPr lang="ru-RU" dirty="0" smtClean="0"/>
              <a:t>(</a:t>
            </a:r>
            <a:r>
              <a:rPr lang="ru-RU" i="1" dirty="0" smtClean="0"/>
              <a:t>Показывают на лице улыбку)</a:t>
            </a:r>
            <a:endParaRPr lang="ru-RU" dirty="0" smtClean="0"/>
          </a:p>
          <a:p>
            <a:pPr algn="ctr">
              <a:buNone/>
            </a:pPr>
            <a:r>
              <a:rPr lang="ru-RU" dirty="0" smtClean="0">
                <a:solidFill>
                  <a:srgbClr val="C00000"/>
                </a:solidFill>
              </a:rPr>
              <a:t>Два глаза шляпа нос метла</a:t>
            </a:r>
          </a:p>
          <a:p>
            <a:pPr algn="ctr">
              <a:buNone/>
            </a:pPr>
            <a:r>
              <a:rPr lang="ru-RU" i="1" dirty="0" smtClean="0"/>
              <a:t>(Показывают глаза, прикрывают голову ладошкой, показывают нос, держат воображаемую метлу)</a:t>
            </a:r>
            <a:endParaRPr lang="ru-RU" dirty="0" smtClean="0"/>
          </a:p>
          <a:p>
            <a:pPr algn="ctr">
              <a:buNone/>
            </a:pPr>
            <a:r>
              <a:rPr lang="ru-RU" dirty="0" smtClean="0"/>
              <a:t>	                         </a:t>
            </a:r>
            <a:r>
              <a:rPr lang="ru-RU" dirty="0" smtClean="0">
                <a:solidFill>
                  <a:srgbClr val="C00000"/>
                </a:solidFill>
              </a:rPr>
              <a:t>Но солнце припечет слегка </a:t>
            </a:r>
            <a:r>
              <a:rPr lang="ru-RU" dirty="0" smtClean="0"/>
              <a:t>(</a:t>
            </a:r>
            <a:r>
              <a:rPr lang="ru-RU" i="1" dirty="0" smtClean="0"/>
              <a:t>Медленно приседают)</a:t>
            </a:r>
            <a:endParaRPr lang="ru-RU" dirty="0" smtClean="0"/>
          </a:p>
          <a:p>
            <a:pPr algn="ctr">
              <a:buNone/>
            </a:pPr>
            <a:r>
              <a:rPr lang="ru-RU" dirty="0" smtClean="0"/>
              <a:t>                     </a:t>
            </a:r>
            <a:r>
              <a:rPr lang="ru-RU" dirty="0" smtClean="0">
                <a:solidFill>
                  <a:srgbClr val="C00000"/>
                </a:solidFill>
              </a:rPr>
              <a:t>Увы. И нет снеговика. </a:t>
            </a:r>
          </a:p>
          <a:p>
            <a:pPr algn="ctr">
              <a:buNone/>
            </a:pPr>
            <a:r>
              <a:rPr lang="ru-RU" i="1" dirty="0" smtClean="0"/>
              <a:t>(Пожимают плечами, разводят руками).</a:t>
            </a:r>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Визуальный метод заучивания стихов</a:t>
            </a:r>
            <a:endParaRPr lang="ru-RU" dirty="0"/>
          </a:p>
        </p:txBody>
      </p:sp>
      <p:pic>
        <p:nvPicPr>
          <p:cNvPr id="4" name="Picture 2" descr="заучивание стихов с дошколятами по опорные картинки"/>
          <p:cNvPicPr>
            <a:picLocks noGrp="1" noChangeAspect="1" noChangeArrowheads="1"/>
          </p:cNvPicPr>
          <p:nvPr>
            <p:ph sz="quarter" idx="1"/>
          </p:nvPr>
        </p:nvPicPr>
        <p:blipFill>
          <a:blip r:embed="rId2"/>
          <a:srcRect/>
          <a:stretch>
            <a:fillRect/>
          </a:stretch>
        </p:blipFill>
        <p:spPr bwMode="auto">
          <a:xfrm>
            <a:off x="357158" y="1571612"/>
            <a:ext cx="3865363" cy="4572000"/>
          </a:xfrm>
          <a:prstGeom prst="rect">
            <a:avLst/>
          </a:prstGeom>
          <a:noFill/>
        </p:spPr>
      </p:pic>
      <p:sp>
        <p:nvSpPr>
          <p:cNvPr id="5" name="Прямоугольник 4"/>
          <p:cNvSpPr/>
          <p:nvPr/>
        </p:nvSpPr>
        <p:spPr>
          <a:xfrm>
            <a:off x="5143504" y="2071678"/>
            <a:ext cx="3000396" cy="3416320"/>
          </a:xfrm>
          <a:prstGeom prst="rect">
            <a:avLst/>
          </a:prstGeom>
        </p:spPr>
        <p:txBody>
          <a:bodyPr wrap="square">
            <a:spAutoFit/>
          </a:bodyPr>
          <a:lstStyle/>
          <a:p>
            <a:pPr lvl="0" eaLnBrk="0" fontAlgn="base" hangingPunct="0">
              <a:spcBef>
                <a:spcPct val="0"/>
              </a:spcBef>
              <a:spcAft>
                <a:spcPct val="0"/>
              </a:spcAft>
            </a:pPr>
            <a:r>
              <a:rPr lang="ru-RU" dirty="0" smtClean="0">
                <a:latin typeface="Georgia" pitchFamily="18" charset="0"/>
                <a:cs typeface="Arial" pitchFamily="34" charset="0"/>
              </a:rPr>
              <a:t>Кто же это?</a:t>
            </a:r>
            <a:endParaRPr lang="ru-RU"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1. У него в мешке </a:t>
            </a:r>
            <a:r>
              <a:rPr lang="ru-RU" dirty="0" smtClean="0">
                <a:latin typeface="Georgia" pitchFamily="18" charset="0"/>
                <a:cs typeface="Arial" pitchFamily="34" charset="0"/>
                <a:hlinkClick r:id="rId3"/>
              </a:rPr>
              <a:t>подарки</a:t>
            </a:r>
            <a:r>
              <a:rPr lang="ru-RU" dirty="0" smtClean="0">
                <a:latin typeface="Georgia" pitchFamily="18" charset="0"/>
                <a:cs typeface="Arial" pitchFamily="34" charset="0"/>
              </a:rPr>
              <a:t>,</a:t>
            </a:r>
            <a:endParaRPr lang="ru-RU"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2. А на шубе - </a:t>
            </a:r>
            <a:r>
              <a:rPr lang="ru-RU" u="sng" dirty="0" smtClean="0">
                <a:latin typeface="Georgia" pitchFamily="18" charset="0"/>
                <a:cs typeface="Arial" pitchFamily="34" charset="0"/>
              </a:rPr>
              <a:t>пояс яркий.</a:t>
            </a:r>
            <a:endParaRPr lang="ru-RU" u="sng"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3. Он зажёг </a:t>
            </a:r>
            <a:r>
              <a:rPr lang="ru-RU" u="sng" dirty="0" smtClean="0">
                <a:latin typeface="Georgia" pitchFamily="18" charset="0"/>
                <a:cs typeface="Arial" pitchFamily="34" charset="0"/>
              </a:rPr>
              <a:t>огни на ёлке</a:t>
            </a:r>
            <a:r>
              <a:rPr lang="ru-RU" dirty="0" smtClean="0">
                <a:latin typeface="Georgia" pitchFamily="18" charset="0"/>
                <a:cs typeface="Arial" pitchFamily="34" charset="0"/>
              </a:rPr>
              <a:t>,</a:t>
            </a:r>
            <a:endParaRPr lang="ru-RU"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4. Он зайчат катает с горки.</a:t>
            </a:r>
            <a:endParaRPr lang="ru-RU"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5. Он на праздник нам привёз,</a:t>
            </a:r>
            <a:endParaRPr lang="ru-RU"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Новых </a:t>
            </a:r>
            <a:r>
              <a:rPr lang="ru-RU" u="sng" dirty="0" smtClean="0">
                <a:latin typeface="Georgia" pitchFamily="18" charset="0"/>
                <a:cs typeface="Arial" pitchFamily="34" charset="0"/>
              </a:rPr>
              <a:t>сказок </a:t>
            </a:r>
            <a:r>
              <a:rPr lang="ru-RU" dirty="0" smtClean="0">
                <a:latin typeface="Georgia" pitchFamily="18" charset="0"/>
                <a:cs typeface="Arial" pitchFamily="34" charset="0"/>
              </a:rPr>
              <a:t>целый воз!</a:t>
            </a:r>
            <a:endParaRPr lang="ru-RU" dirty="0" smtClean="0">
              <a:latin typeface="Arial" pitchFamily="34" charset="0"/>
              <a:cs typeface="Arial" pitchFamily="34" charset="0"/>
            </a:endParaRPr>
          </a:p>
          <a:p>
            <a:pPr lvl="0" eaLnBrk="0" fontAlgn="base" hangingPunct="0">
              <a:spcBef>
                <a:spcPct val="0"/>
              </a:spcBef>
              <a:spcAft>
                <a:spcPct val="0"/>
              </a:spcAft>
            </a:pPr>
            <a:r>
              <a:rPr lang="ru-RU" dirty="0" smtClean="0">
                <a:latin typeface="Georgia" pitchFamily="18" charset="0"/>
                <a:cs typeface="Arial" pitchFamily="34" charset="0"/>
              </a:rPr>
              <a:t>6. Кто же это?</a:t>
            </a:r>
            <a:endParaRPr lang="ru-RU" dirty="0" smtClean="0">
              <a:latin typeface="Arial" pitchFamily="34" charset="0"/>
              <a:cs typeface="Arial" pitchFamily="34" charset="0"/>
            </a:endParaRPr>
          </a:p>
          <a:p>
            <a:pPr lvl="0" eaLnBrk="0" fontAlgn="base" hangingPunct="0">
              <a:spcBef>
                <a:spcPct val="0"/>
              </a:spcBef>
              <a:spcAft>
                <a:spcPct val="0"/>
              </a:spcAft>
            </a:pPr>
            <a:r>
              <a:rPr lang="ru-RU" i="1" dirty="0" smtClean="0">
                <a:latin typeface="Georgia" pitchFamily="18" charset="0"/>
                <a:cs typeface="Arial" pitchFamily="34" charset="0"/>
              </a:rPr>
              <a:t>Дед Мороз</a:t>
            </a:r>
            <a:r>
              <a:rPr lang="ru-RU" dirty="0" smtClean="0">
                <a:latin typeface="Georgia" pitchFamily="18" charset="0"/>
                <a:cs typeface="Arial" pitchFamily="34" charset="0"/>
              </a:rPr>
              <a:t>!</a:t>
            </a:r>
            <a:endParaRPr lang="ru-RU" dirty="0" smtClean="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85720" y="4455998"/>
            <a:ext cx="8534400" cy="758952"/>
          </a:xfrm>
        </p:spPr>
        <p:txBody>
          <a:bodyPr>
            <a:noAutofit/>
          </a:bodyPr>
          <a:lstStyle/>
          <a:p>
            <a:r>
              <a:rPr lang="ru-RU" sz="2400" dirty="0" smtClean="0">
                <a:solidFill>
                  <a:schemeClr val="tx1"/>
                </a:solidFill>
              </a:rPr>
              <a:t>Прежде чем развивать у ребенка общую  выразительность речи, следует сначала научить его  понимать </a:t>
            </a:r>
            <a:r>
              <a:rPr lang="ru-RU" sz="2400" dirty="0" smtClean="0">
                <a:solidFill>
                  <a:schemeClr val="tx1"/>
                </a:solidFill>
              </a:rPr>
              <a:t>стихотворение </a:t>
            </a:r>
            <a:r>
              <a:rPr lang="ru-RU" sz="2400" dirty="0" smtClean="0">
                <a:solidFill>
                  <a:schemeClr val="tx1"/>
                </a:solidFill>
              </a:rPr>
              <a:t>при помощи </a:t>
            </a:r>
            <a:r>
              <a:rPr lang="ru-RU" sz="2400" dirty="0" smtClean="0">
                <a:solidFill>
                  <a:schemeClr val="tx1"/>
                </a:solidFill>
              </a:rPr>
              <a:t>простого анализа</a:t>
            </a:r>
            <a:r>
              <a:rPr lang="ru-RU" sz="2400" dirty="0" smtClean="0">
                <a:solidFill>
                  <a:schemeClr val="tx1"/>
                </a:solidFill>
              </a:rPr>
              <a:t>, передавать эмоциональное состояние при помощи </a:t>
            </a:r>
            <a:r>
              <a:rPr lang="ru-RU" sz="2400" b="1" dirty="0" smtClean="0">
                <a:solidFill>
                  <a:schemeClr val="tx1"/>
                </a:solidFill>
              </a:rPr>
              <a:t>мимики</a:t>
            </a:r>
            <a:r>
              <a:rPr lang="ru-RU" sz="2400" dirty="0" smtClean="0">
                <a:solidFill>
                  <a:schemeClr val="tx1"/>
                </a:solidFill>
              </a:rPr>
              <a:t>. </a:t>
            </a:r>
            <a:br>
              <a:rPr lang="ru-RU" sz="2400" dirty="0" smtClean="0">
                <a:solidFill>
                  <a:schemeClr val="tx1"/>
                </a:solidFill>
              </a:rPr>
            </a:br>
            <a:r>
              <a:rPr lang="ru-RU" sz="2400" dirty="0" smtClean="0">
                <a:solidFill>
                  <a:schemeClr val="tx1"/>
                </a:solidFill>
              </a:rPr>
              <a:t>Чтобы прочитать выразительно любое стихотворение, мы пользуемся не только мимикой, но </a:t>
            </a:r>
            <a:r>
              <a:rPr lang="ru-RU" sz="2400" b="1" dirty="0" smtClean="0">
                <a:solidFill>
                  <a:schemeClr val="tx1"/>
                </a:solidFill>
              </a:rPr>
              <a:t>и интонацией, соблюдаем темп, ритм, паузы, логические  ударения, </a:t>
            </a:r>
            <a:r>
              <a:rPr lang="ru-RU" sz="2400" b="1" dirty="0" smtClean="0">
                <a:solidFill>
                  <a:schemeClr val="tx1"/>
                </a:solidFill>
              </a:rPr>
              <a:t>голос.</a:t>
            </a:r>
            <a:r>
              <a:rPr lang="ru-RU" sz="2400" dirty="0" smtClean="0">
                <a:solidFill>
                  <a:schemeClr val="tx1"/>
                </a:solidFill>
              </a:rPr>
              <a:t/>
            </a:r>
            <a:br>
              <a:rPr lang="ru-RU" sz="2400" dirty="0" smtClean="0">
                <a:solidFill>
                  <a:schemeClr val="tx1"/>
                </a:solidFill>
              </a:rPr>
            </a:br>
            <a:endParaRPr lang="ru-RU" sz="2400" dirty="0">
              <a:solidFill>
                <a:schemeClr val="tx1"/>
              </a:solidFill>
            </a:endParaRPr>
          </a:p>
        </p:txBody>
      </p:sp>
      <p:sp>
        <p:nvSpPr>
          <p:cNvPr id="7" name="Заголовок 1"/>
          <p:cNvSpPr txBox="1">
            <a:spLocks/>
          </p:cNvSpPr>
          <p:nvPr/>
        </p:nvSpPr>
        <p:spPr>
          <a:xfrm>
            <a:off x="285720" y="884098"/>
            <a:ext cx="8534400" cy="758952"/>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t>Дополнительная образовательная услуга для  формирования выразительного чтения поэтических произведений  «Юный чтец» </a:t>
            </a:r>
            <a:b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br>
            <a:endParaRPr kumimoji="0" lang="ru-RU" sz="2400" b="1"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sz="quarter" idx="1"/>
          </p:nvPr>
        </p:nvSpPr>
        <p:spPr>
          <a:xfrm>
            <a:off x="301752" y="1643082"/>
            <a:ext cx="8503920" cy="4572000"/>
          </a:xfrm>
        </p:spPr>
        <p:txBody>
          <a:bodyPr>
            <a:normAutofit fontScale="92500" lnSpcReduction="20000"/>
          </a:bodyPr>
          <a:lstStyle/>
          <a:p>
            <a:pPr algn="ctr">
              <a:buNone/>
            </a:pPr>
            <a:r>
              <a:rPr lang="ru-RU" dirty="0" smtClean="0"/>
              <a:t>Несмотря </a:t>
            </a:r>
            <a:r>
              <a:rPr lang="ru-RU" smtClean="0"/>
              <a:t>на </a:t>
            </a:r>
            <a:r>
              <a:rPr lang="ru-RU" smtClean="0"/>
              <a:t>то, </a:t>
            </a:r>
            <a:r>
              <a:rPr lang="ru-RU" dirty="0" smtClean="0"/>
              <a:t>что современному человеку открыт весь мир, его личное сознание чрезвычайно сужено, так как он не ощущает себя наследником Толстого и Пушкина, Лескова и Бунина. Отсюда низкая читательская культура, замена наследия прошлого телевидением и компьютером, низкопробной литературой детективного и любовного жанра, глянцевыми журналами. Пробуждение интереса к чтению классики, воспитание эстетического вкуса к произведениям художественной литературы, </a:t>
            </a:r>
          </a:p>
          <a:p>
            <a:pPr algn="ctr">
              <a:buNone/>
            </a:pPr>
            <a:r>
              <a:rPr lang="ru-RU" dirty="0" smtClean="0"/>
              <a:t>их непосредственное участие в формировании личности человека - все это возможно благодаря обучению детей выразительному чтению художественных произведений. </a:t>
            </a:r>
            <a:endParaRPr lang="ru-RU" dirty="0"/>
          </a:p>
        </p:txBody>
      </p:sp>
      <p:sp>
        <p:nvSpPr>
          <p:cNvPr id="4" name="Заголовок 1"/>
          <p:cNvSpPr txBox="1">
            <a:spLocks noGrp="1"/>
          </p:cNvSpPr>
          <p:nvPr>
            <p:ph type="title"/>
          </p:nvPr>
        </p:nvSpPr>
        <p:spPr>
          <a:xfrm>
            <a:off x="301752" y="884098"/>
            <a:ext cx="8534400" cy="758952"/>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t>Дополнительная образовательная услуга для  формирования выразительного чтения поэтических произведений  «Юный чтец» </a:t>
            </a:r>
            <a:br>
              <a:rPr kumimoji="0" lang="ru-RU" sz="2400" b="1" i="0" u="none" strike="noStrike" kern="1200" cap="none" spc="0" normalizeH="0" baseline="0" noProof="0" dirty="0" smtClean="0">
                <a:ln>
                  <a:noFill/>
                </a:ln>
                <a:solidFill>
                  <a:schemeClr val="accent3">
                    <a:shade val="75000"/>
                  </a:schemeClr>
                </a:solidFill>
                <a:effectLst/>
                <a:uLnTx/>
                <a:uFillTx/>
                <a:latin typeface="+mj-lt"/>
                <a:ea typeface="+mj-ea"/>
                <a:cs typeface="+mj-cs"/>
              </a:rPr>
            </a:br>
            <a:endParaRPr kumimoji="0" lang="ru-RU" sz="2400" b="1"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01752" y="312594"/>
            <a:ext cx="8534400" cy="758952"/>
          </a:xfrm>
        </p:spPr>
        <p:txBody>
          <a:bodyPr>
            <a:noAutofit/>
          </a:bodyPr>
          <a:lstStyle/>
          <a:p>
            <a:r>
              <a:rPr lang="ru-RU" sz="2800" dirty="0" smtClean="0"/>
              <a:t>Последнее десятилетие принесло изменения в систему </a:t>
            </a:r>
            <a:r>
              <a:rPr lang="ru-RU" sz="2800" b="1" dirty="0" smtClean="0"/>
              <a:t>дошкольного образования</a:t>
            </a:r>
            <a:r>
              <a:rPr lang="ru-RU" sz="2800" dirty="0" smtClean="0"/>
              <a:t>. </a:t>
            </a:r>
            <a:endParaRPr lang="ru-RU" sz="2800" dirty="0"/>
          </a:p>
        </p:txBody>
      </p:sp>
      <p:sp>
        <p:nvSpPr>
          <p:cNvPr id="2" name="Содержимое 1"/>
          <p:cNvSpPr>
            <a:spLocks noGrp="1"/>
          </p:cNvSpPr>
          <p:nvPr>
            <p:ph sz="quarter" idx="1"/>
          </p:nvPr>
        </p:nvSpPr>
        <p:spPr/>
        <p:txBody>
          <a:bodyPr>
            <a:normAutofit fontScale="25000" lnSpcReduction="20000"/>
          </a:bodyPr>
          <a:lstStyle/>
          <a:p>
            <a:pPr algn="just">
              <a:buNone/>
            </a:pPr>
            <a:r>
              <a:rPr lang="ru-RU" sz="4800" dirty="0" smtClean="0"/>
              <a:t>Основным событием для педагогов и специалистов системы дошкольного образования стало утверждение федерального государственного образовательного стандарта дошкольного образования (приказ </a:t>
            </a:r>
            <a:r>
              <a:rPr lang="ru-RU" sz="4800" dirty="0" err="1" smtClean="0"/>
              <a:t>Минобрнауки</a:t>
            </a:r>
            <a:r>
              <a:rPr lang="ru-RU" sz="4800" dirty="0" smtClean="0"/>
              <a:t> России от 17.10.2013 г. N1155). Задачи ФГОС ДО:  </a:t>
            </a:r>
          </a:p>
          <a:p>
            <a:pPr algn="just"/>
            <a:r>
              <a:rPr lang="ru-RU" sz="4800" dirty="0" smtClean="0"/>
              <a:t>1) </a:t>
            </a:r>
            <a:r>
              <a:rPr lang="ru-RU" sz="4800" dirty="0" smtClean="0"/>
              <a:t>охрана </a:t>
            </a:r>
            <a:r>
              <a:rPr lang="ru-RU" sz="4800" dirty="0" smtClean="0"/>
              <a:t>и </a:t>
            </a:r>
            <a:r>
              <a:rPr lang="ru-RU" sz="4800" dirty="0" smtClean="0"/>
              <a:t>укрепление </a:t>
            </a:r>
            <a:r>
              <a:rPr lang="ru-RU" sz="4800" dirty="0" smtClean="0"/>
              <a:t>физического и психического здоровья детей, в том числе их эмоционального благополучия;</a:t>
            </a:r>
          </a:p>
          <a:p>
            <a:pPr algn="just"/>
            <a:r>
              <a:rPr lang="ru-RU" sz="4800" dirty="0" smtClean="0"/>
              <a:t>2) </a:t>
            </a:r>
            <a:r>
              <a:rPr lang="ru-RU" sz="4800" dirty="0" smtClean="0"/>
              <a:t>обеспечение </a:t>
            </a:r>
            <a:r>
              <a:rPr lang="ru-RU" sz="4800" dirty="0" smtClean="0"/>
              <a:t>равных возможностей для полноценного развития каждого ребенка в период дошкольного детства независимо от места жительства, пола, нации, языка, социального статуса, психофизиологических и других особенностей (в том числе ограниченных возможностей здоровья);</a:t>
            </a:r>
          </a:p>
          <a:p>
            <a:pPr algn="just"/>
            <a:r>
              <a:rPr lang="ru-RU" sz="4800" dirty="0" smtClean="0"/>
              <a:t>3) </a:t>
            </a:r>
            <a:r>
              <a:rPr lang="ru-RU" sz="4800" dirty="0" smtClean="0"/>
              <a:t>обеспечение  преемственности  </a:t>
            </a:r>
            <a:r>
              <a:rPr lang="ru-RU" sz="4800" dirty="0" smtClean="0"/>
              <a:t>ДОО и НОО;</a:t>
            </a:r>
          </a:p>
          <a:p>
            <a:pPr algn="just"/>
            <a:r>
              <a:rPr lang="ru-RU" sz="4800" dirty="0" smtClean="0"/>
              <a:t>4) </a:t>
            </a:r>
            <a:r>
              <a:rPr lang="ru-RU" sz="4800" dirty="0" smtClean="0"/>
              <a:t>создание </a:t>
            </a:r>
            <a:r>
              <a:rPr lang="ru-RU" sz="4800" dirty="0" smtClean="0"/>
              <a:t>благоприятных условий развития детей в соответствии с их возрастными и индивидуальными особенностями и склонностями, </a:t>
            </a:r>
            <a:r>
              <a:rPr lang="ru-RU" sz="4800" dirty="0" smtClean="0"/>
              <a:t>развитие способностей </a:t>
            </a:r>
            <a:r>
              <a:rPr lang="ru-RU" sz="4800" dirty="0" smtClean="0"/>
              <a:t>и творческого потенциала каждого ребенка;</a:t>
            </a:r>
          </a:p>
          <a:p>
            <a:pPr algn="just"/>
            <a:r>
              <a:rPr lang="ru-RU" sz="4800" dirty="0" smtClean="0"/>
              <a:t>5) </a:t>
            </a:r>
            <a:r>
              <a:rPr lang="ru-RU" sz="4800" dirty="0" smtClean="0"/>
              <a:t>объединение </a:t>
            </a:r>
            <a:r>
              <a:rPr lang="ru-RU" sz="4800" dirty="0" smtClean="0"/>
              <a:t>обучения и воспитания в целостный образовательный процесс на основе духовно-нравственных и социокультурных ценностей и принятых в обществе правил и норм поведения в интересах человека, семьи, общества;</a:t>
            </a:r>
          </a:p>
          <a:p>
            <a:pPr algn="just"/>
            <a:r>
              <a:rPr lang="ru-RU" sz="4800" dirty="0" smtClean="0"/>
              <a:t>6) </a:t>
            </a:r>
            <a:r>
              <a:rPr lang="ru-RU" sz="4800" dirty="0" smtClean="0"/>
              <a:t>формирование </a:t>
            </a:r>
            <a:r>
              <a:rPr lang="ru-RU" sz="4800" dirty="0" smtClean="0"/>
              <a:t>общей культуры личности детей, в том числе ценностей здорового образа жизни, </a:t>
            </a:r>
            <a:r>
              <a:rPr lang="ru-RU" sz="4800" dirty="0" smtClean="0"/>
              <a:t>развитие их </a:t>
            </a:r>
            <a:r>
              <a:rPr lang="ru-RU" sz="4800" dirty="0" smtClean="0"/>
              <a:t>социальных, нравственных, эстетических, интеллектуальных, физических качеств, инициативности, самостоятельности </a:t>
            </a:r>
            <a:r>
              <a:rPr lang="ru-RU" sz="4800" dirty="0" smtClean="0"/>
              <a:t>и  ответственности </a:t>
            </a:r>
            <a:r>
              <a:rPr lang="ru-RU" sz="4800" dirty="0" smtClean="0"/>
              <a:t>ребенка, </a:t>
            </a:r>
            <a:r>
              <a:rPr lang="ru-RU" sz="4800" dirty="0" smtClean="0"/>
              <a:t>формирование </a:t>
            </a:r>
            <a:r>
              <a:rPr lang="ru-RU" sz="4800" dirty="0" smtClean="0"/>
              <a:t>предпосылок учебной деятельности;</a:t>
            </a:r>
          </a:p>
          <a:p>
            <a:pPr algn="just"/>
            <a:r>
              <a:rPr lang="ru-RU" sz="4800" dirty="0" smtClean="0"/>
              <a:t>7) </a:t>
            </a:r>
            <a:r>
              <a:rPr lang="ru-RU" sz="4800" dirty="0" smtClean="0"/>
              <a:t>обеспечение </a:t>
            </a:r>
            <a:r>
              <a:rPr lang="ru-RU" sz="4800" dirty="0" smtClean="0"/>
              <a:t>вариативности и разнообразия содержания Программ и организационных форм дошкольного образования, возможности формирования Программ различной направленности с учетом образовательных потребностей, способностей и состояния здоровья детей;</a:t>
            </a:r>
          </a:p>
          <a:p>
            <a:pPr algn="just"/>
            <a:r>
              <a:rPr lang="ru-RU" sz="4800" dirty="0" smtClean="0"/>
              <a:t>8) </a:t>
            </a:r>
            <a:r>
              <a:rPr lang="ru-RU" sz="4800" dirty="0" smtClean="0"/>
              <a:t>формирование </a:t>
            </a:r>
            <a:r>
              <a:rPr lang="ru-RU" sz="4800" dirty="0" err="1" smtClean="0"/>
              <a:t>социокультурной</a:t>
            </a:r>
            <a:r>
              <a:rPr lang="ru-RU" sz="4800" dirty="0" smtClean="0"/>
              <a:t> среды, соответствующей возрастным, индивидуальным, психологическим и физиологическим особенностям детей;</a:t>
            </a:r>
          </a:p>
          <a:p>
            <a:pPr algn="just"/>
            <a:r>
              <a:rPr lang="ru-RU" sz="4800" dirty="0" smtClean="0"/>
              <a:t>9) </a:t>
            </a:r>
            <a:r>
              <a:rPr lang="ru-RU" sz="4800" dirty="0" smtClean="0"/>
              <a:t>обеспечение </a:t>
            </a:r>
            <a:r>
              <a:rPr lang="ru-RU" sz="4800" dirty="0" smtClean="0"/>
              <a:t>психолого-педагогической поддержки семьи и </a:t>
            </a:r>
            <a:r>
              <a:rPr lang="ru-RU" sz="4800" dirty="0" smtClean="0"/>
              <a:t>повышение </a:t>
            </a:r>
            <a:r>
              <a:rPr lang="ru-RU" sz="4800" dirty="0" smtClean="0"/>
              <a:t>компетентности родителей (законных представителей) в вопросах развития и образования, охраны и укрепления здоровья детей.</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57200" y="1628775"/>
            <a:ext cx="8229600" cy="4238625"/>
          </a:xfrm>
          <a:prstGeom prst="rect">
            <a:avLst/>
          </a:prstGeom>
        </p:spPr>
        <p:txBody>
          <a:bodyPr vert="horz">
            <a:normAutofit/>
          </a:bodyPr>
          <a:lstStyle/>
          <a:p>
            <a:pPr marL="365760" marR="0" lvl="0" indent="-256032" algn="just" defTabSz="914400" rtl="0" eaLnBrk="1" fontAlgn="auto" latinLnBrk="0" hangingPunct="1">
              <a:lnSpc>
                <a:spcPct val="80000"/>
              </a:lnSpc>
              <a:spcBef>
                <a:spcPts val="400"/>
              </a:spcBef>
              <a:spcAft>
                <a:spcPts val="0"/>
              </a:spcAft>
              <a:buClr>
                <a:schemeClr val="accent1"/>
              </a:buClr>
              <a:buSzPct val="68000"/>
              <a:buFont typeface="Wingdings 3"/>
              <a:buChar char=""/>
              <a:tabLst/>
              <a:defRPr/>
            </a:pPr>
            <a:r>
              <a:rPr kumimoji="0" lang="ru-RU" sz="2400" b="0" i="0" u="none" strike="noStrike" kern="1200" cap="none" spc="0" normalizeH="0" baseline="0" noProof="0" dirty="0" smtClean="0">
                <a:ln>
                  <a:noFill/>
                </a:ln>
                <a:solidFill>
                  <a:srgbClr val="FF0000"/>
                </a:solidFill>
                <a:effectLst/>
                <a:uLnTx/>
                <a:uFillTx/>
                <a:latin typeface="+mn-lt"/>
                <a:ea typeface="+mn-ea"/>
                <a:cs typeface="+mn-cs"/>
              </a:rPr>
              <a:t>структуре</a:t>
            </a:r>
            <a:r>
              <a:rPr kumimoji="0" lang="ru-RU" sz="2400" b="0" i="0" u="none" strike="noStrike" kern="1200" cap="none" spc="0" normalizeH="0" baseline="0" noProof="0" dirty="0" smtClean="0">
                <a:ln>
                  <a:noFill/>
                </a:ln>
                <a:solidFill>
                  <a:srgbClr val="0000CC"/>
                </a:solidFill>
                <a:effectLst/>
                <a:uLnTx/>
                <a:uFillTx/>
                <a:latin typeface="+mn-lt"/>
                <a:ea typeface="+mn-ea"/>
                <a:cs typeface="+mn-cs"/>
              </a:rPr>
              <a:t> </a:t>
            </a:r>
            <a:r>
              <a:rPr kumimoji="0" lang="ru-RU" sz="2400" b="0" i="0" u="none" strike="noStrike" kern="1200" cap="none" spc="0" normalizeH="0" baseline="0" noProof="0" dirty="0" smtClean="0">
                <a:ln>
                  <a:noFill/>
                </a:ln>
                <a:effectLst/>
                <a:uLnTx/>
                <a:uFillTx/>
                <a:latin typeface="+mn-lt"/>
                <a:ea typeface="+mn-ea"/>
                <a:cs typeface="+mn-cs"/>
              </a:rPr>
              <a:t>основных образовательных программ, в том числе требования к соотношению частей основной образовательной программы и их объему, а также к соотношению обязательной части основной образовательной программы и части, формируемой участниками образовательного процесса;</a:t>
            </a:r>
          </a:p>
          <a:p>
            <a:pPr marL="365760" marR="0" lvl="0" indent="-256032" algn="just" defTabSz="914400" rtl="0" eaLnBrk="1" fontAlgn="auto" latinLnBrk="0" hangingPunct="1">
              <a:lnSpc>
                <a:spcPct val="80000"/>
              </a:lnSpc>
              <a:spcBef>
                <a:spcPts val="400"/>
              </a:spcBef>
              <a:spcAft>
                <a:spcPts val="0"/>
              </a:spcAft>
              <a:buClr>
                <a:schemeClr val="accent1"/>
              </a:buClr>
              <a:buSzPct val="68000"/>
              <a:buFont typeface="Wingdings 3"/>
              <a:buChar char=""/>
              <a:tabLst/>
              <a:defRPr/>
            </a:pPr>
            <a:r>
              <a:rPr kumimoji="0" lang="ru-RU" sz="2400" b="0" i="0" u="none" strike="noStrike" kern="1200" cap="none" spc="0" normalizeH="0" baseline="0" noProof="0" dirty="0" smtClean="0">
                <a:ln>
                  <a:noFill/>
                </a:ln>
                <a:solidFill>
                  <a:srgbClr val="FF0000"/>
                </a:solidFill>
                <a:effectLst/>
                <a:uLnTx/>
                <a:uFillTx/>
                <a:latin typeface="+mn-lt"/>
                <a:ea typeface="+mn-ea"/>
                <a:cs typeface="+mn-cs"/>
              </a:rPr>
              <a:t>условиям </a:t>
            </a:r>
            <a:r>
              <a:rPr kumimoji="0" lang="ru-RU" sz="2400" b="0" i="0" u="none" strike="noStrike" kern="1200" cap="none" spc="0" normalizeH="0" baseline="0" noProof="0" dirty="0" smtClean="0">
                <a:ln>
                  <a:noFill/>
                </a:ln>
                <a:effectLst/>
                <a:uLnTx/>
                <a:uFillTx/>
                <a:latin typeface="+mn-lt"/>
                <a:ea typeface="+mn-ea"/>
                <a:cs typeface="+mn-cs"/>
              </a:rPr>
              <a:t>реализации основных образовательных программ, в том числе кадровым, финансовым, материально-техническим и иным условиям;</a:t>
            </a:r>
          </a:p>
          <a:p>
            <a:pPr marL="365760" marR="0" lvl="0" indent="-256032" algn="just" defTabSz="914400" rtl="0" eaLnBrk="1" fontAlgn="auto" latinLnBrk="0" hangingPunct="1">
              <a:lnSpc>
                <a:spcPct val="80000"/>
              </a:lnSpc>
              <a:spcBef>
                <a:spcPts val="400"/>
              </a:spcBef>
              <a:spcAft>
                <a:spcPts val="0"/>
              </a:spcAft>
              <a:buClr>
                <a:schemeClr val="accent1"/>
              </a:buClr>
              <a:buSzPct val="68000"/>
              <a:buFont typeface="Wingdings 3"/>
              <a:buChar char=""/>
              <a:tabLst/>
              <a:defRPr/>
            </a:pPr>
            <a:r>
              <a:rPr kumimoji="0" lang="ru-RU" sz="2400" b="0" i="0" u="none" strike="noStrike" kern="1200" cap="none" spc="0" normalizeH="0" baseline="0" noProof="0" dirty="0" smtClean="0">
                <a:ln>
                  <a:noFill/>
                </a:ln>
                <a:solidFill>
                  <a:srgbClr val="FF0000"/>
                </a:solidFill>
                <a:effectLst/>
                <a:uLnTx/>
                <a:uFillTx/>
                <a:latin typeface="+mn-lt"/>
                <a:ea typeface="+mn-ea"/>
                <a:cs typeface="+mn-cs"/>
              </a:rPr>
              <a:t>результатам</a:t>
            </a:r>
            <a:r>
              <a:rPr kumimoji="0" lang="ru-RU" sz="2400" b="0" i="0" u="none" strike="noStrike" kern="1200" cap="none" spc="0" normalizeH="0" baseline="0" noProof="0" dirty="0" smtClean="0">
                <a:ln>
                  <a:noFill/>
                </a:ln>
                <a:solidFill>
                  <a:srgbClr val="0000CC"/>
                </a:solidFill>
                <a:effectLst/>
                <a:uLnTx/>
                <a:uFillTx/>
                <a:latin typeface="+mn-lt"/>
                <a:ea typeface="+mn-ea"/>
                <a:cs typeface="+mn-cs"/>
              </a:rPr>
              <a:t> </a:t>
            </a:r>
            <a:r>
              <a:rPr kumimoji="0" lang="ru-RU" sz="2400" b="0" i="0" u="none" strike="noStrike" kern="1200" cap="none" spc="0" normalizeH="0" baseline="0" noProof="0" dirty="0" smtClean="0">
                <a:ln>
                  <a:noFill/>
                </a:ln>
                <a:effectLst/>
                <a:uLnTx/>
                <a:uFillTx/>
                <a:latin typeface="+mn-lt"/>
                <a:ea typeface="+mn-ea"/>
                <a:cs typeface="+mn-cs"/>
              </a:rPr>
              <a:t>освоения основных образовательных программ.</a:t>
            </a:r>
            <a:endParaRPr kumimoji="0" lang="ru-RU" sz="2400" b="0" i="0" u="none" strike="noStrike" kern="1200" cap="none" spc="0" normalizeH="0" baseline="0" noProof="0" dirty="0">
              <a:ln>
                <a:noFill/>
              </a:ln>
              <a:effectLst/>
              <a:uLnTx/>
              <a:uFillTx/>
              <a:latin typeface="+mn-lt"/>
              <a:ea typeface="+mn-ea"/>
              <a:cs typeface="+mn-cs"/>
            </a:endParaRPr>
          </a:p>
        </p:txBody>
      </p:sp>
      <p:sp>
        <p:nvSpPr>
          <p:cNvPr id="8" name="Заголовок 7"/>
          <p:cNvSpPr>
            <a:spLocks noGrp="1"/>
          </p:cNvSpPr>
          <p:nvPr>
            <p:ph type="title"/>
          </p:nvPr>
        </p:nvSpPr>
        <p:spPr>
          <a:xfrm>
            <a:off x="357158" y="642918"/>
            <a:ext cx="8534400" cy="758952"/>
          </a:xfrm>
        </p:spPr>
        <p:txBody>
          <a:bodyPr>
            <a:noAutofit/>
          </a:bodyPr>
          <a:lstStyle/>
          <a:p>
            <a:pPr lvl="0"/>
            <a:r>
              <a:rPr lang="ru-RU" sz="2400" b="1" dirty="0" smtClean="0">
                <a:solidFill>
                  <a:schemeClr val="accent3"/>
                </a:solidFill>
              </a:rPr>
              <a:t>Федеральный государственный образовательный стандарт предъявляет требования к:</a:t>
            </a:r>
            <a:br>
              <a:rPr lang="ru-RU" sz="2400" b="1" dirty="0" smtClean="0">
                <a:solidFill>
                  <a:schemeClr val="accent3"/>
                </a:solidFill>
              </a:rPr>
            </a:br>
            <a:endParaRPr lang="ru-RU" sz="2400" dirty="0">
              <a:solidFill>
                <a:schemeClr val="accent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b="1" dirty="0" smtClean="0"/>
              <a:t>Новые векторы развития ДО</a:t>
            </a:r>
            <a:endParaRPr lang="ru-RU" b="1" dirty="0"/>
          </a:p>
        </p:txBody>
      </p:sp>
      <p:sp>
        <p:nvSpPr>
          <p:cNvPr id="6" name="Прямоугольник 5"/>
          <p:cNvSpPr/>
          <p:nvPr/>
        </p:nvSpPr>
        <p:spPr>
          <a:xfrm>
            <a:off x="214282" y="1285860"/>
            <a:ext cx="178595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600" b="1" dirty="0" smtClean="0"/>
              <a:t>ДОСТУП-НОСТЬ</a:t>
            </a:r>
            <a:endParaRPr lang="ru-RU" sz="1600" b="1" dirty="0"/>
          </a:p>
        </p:txBody>
      </p:sp>
      <p:sp>
        <p:nvSpPr>
          <p:cNvPr id="7" name="Прямоугольник 6"/>
          <p:cNvSpPr/>
          <p:nvPr/>
        </p:nvSpPr>
        <p:spPr>
          <a:xfrm>
            <a:off x="214282" y="1928802"/>
            <a:ext cx="1785950" cy="121444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Решение проблемы нехватки мест в ДОО</a:t>
            </a:r>
            <a:endParaRPr lang="ru-RU" dirty="0"/>
          </a:p>
        </p:txBody>
      </p:sp>
      <p:sp>
        <p:nvSpPr>
          <p:cNvPr id="8" name="Прямоугольник 7"/>
          <p:cNvSpPr/>
          <p:nvPr/>
        </p:nvSpPr>
        <p:spPr>
          <a:xfrm>
            <a:off x="214282" y="3214686"/>
            <a:ext cx="1785950" cy="18573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Обеспечение равных </a:t>
            </a:r>
            <a:r>
              <a:rPr lang="ru-RU" dirty="0" err="1" smtClean="0"/>
              <a:t>возможнос-тей</a:t>
            </a:r>
            <a:r>
              <a:rPr lang="ru-RU" dirty="0" smtClean="0"/>
              <a:t>, в том числе для детей с ОВЗ</a:t>
            </a:r>
            <a:endParaRPr lang="ru-RU" dirty="0"/>
          </a:p>
        </p:txBody>
      </p:sp>
      <p:sp>
        <p:nvSpPr>
          <p:cNvPr id="10" name="Прямоугольник 9"/>
          <p:cNvSpPr/>
          <p:nvPr/>
        </p:nvSpPr>
        <p:spPr>
          <a:xfrm>
            <a:off x="2071670" y="1285860"/>
            <a:ext cx="1643074"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600" b="1" dirty="0" smtClean="0"/>
              <a:t>КАЧЕСТВО</a:t>
            </a:r>
            <a:endParaRPr lang="ru-RU" sz="1600" b="1" dirty="0"/>
          </a:p>
        </p:txBody>
      </p:sp>
      <p:sp>
        <p:nvSpPr>
          <p:cNvPr id="11" name="Прямоугольник 10"/>
          <p:cNvSpPr/>
          <p:nvPr/>
        </p:nvSpPr>
        <p:spPr>
          <a:xfrm>
            <a:off x="2071670" y="1928802"/>
            <a:ext cx="1643074" cy="11430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err="1" smtClean="0"/>
              <a:t>Эффектив-ная</a:t>
            </a:r>
            <a:r>
              <a:rPr lang="ru-RU" dirty="0" smtClean="0"/>
              <a:t> реализация ФГОС ДО</a:t>
            </a:r>
            <a:endParaRPr lang="ru-RU" dirty="0"/>
          </a:p>
        </p:txBody>
      </p:sp>
      <p:sp>
        <p:nvSpPr>
          <p:cNvPr id="12" name="Прямоугольник 11"/>
          <p:cNvSpPr/>
          <p:nvPr/>
        </p:nvSpPr>
        <p:spPr>
          <a:xfrm>
            <a:off x="2071670" y="3143248"/>
            <a:ext cx="1643074" cy="164307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Создание </a:t>
            </a:r>
            <a:r>
              <a:rPr lang="ru-RU" dirty="0" smtClean="0"/>
              <a:t> </a:t>
            </a:r>
            <a:r>
              <a:rPr lang="ru-RU" dirty="0" smtClean="0"/>
              <a:t>системы оценки качества ДО</a:t>
            </a:r>
            <a:endParaRPr lang="ru-RU" dirty="0"/>
          </a:p>
        </p:txBody>
      </p:sp>
      <p:sp>
        <p:nvSpPr>
          <p:cNvPr id="14" name="Прямоугольник 13"/>
          <p:cNvSpPr/>
          <p:nvPr/>
        </p:nvSpPr>
        <p:spPr>
          <a:xfrm>
            <a:off x="3786182" y="1285860"/>
            <a:ext cx="1500198"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600" b="1" dirty="0" smtClean="0"/>
              <a:t>РАЗВИТИЕ</a:t>
            </a:r>
            <a:endParaRPr lang="ru-RU" sz="1600" b="1" dirty="0"/>
          </a:p>
        </p:txBody>
      </p:sp>
      <p:sp>
        <p:nvSpPr>
          <p:cNvPr id="15" name="Прямоугольник 14"/>
          <p:cNvSpPr/>
          <p:nvPr/>
        </p:nvSpPr>
        <p:spPr>
          <a:xfrm>
            <a:off x="3786182" y="1928802"/>
            <a:ext cx="1500198" cy="15716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Реализация </a:t>
            </a:r>
            <a:r>
              <a:rPr lang="ru-RU" dirty="0" err="1" smtClean="0"/>
              <a:t>иннова</a:t>
            </a:r>
            <a:r>
              <a:rPr lang="ru-RU" dirty="0" smtClean="0"/>
              <a:t>-</a:t>
            </a:r>
          </a:p>
          <a:p>
            <a:pPr algn="ctr"/>
            <a:r>
              <a:rPr lang="ru-RU" dirty="0" err="1" smtClean="0"/>
              <a:t>ционных</a:t>
            </a:r>
            <a:r>
              <a:rPr lang="ru-RU" dirty="0" smtClean="0"/>
              <a:t> проектов и программ</a:t>
            </a:r>
            <a:endParaRPr lang="ru-RU" dirty="0"/>
          </a:p>
        </p:txBody>
      </p:sp>
      <p:sp>
        <p:nvSpPr>
          <p:cNvPr id="16" name="Прямоугольник 15"/>
          <p:cNvSpPr/>
          <p:nvPr/>
        </p:nvSpPr>
        <p:spPr>
          <a:xfrm>
            <a:off x="5357818" y="1285860"/>
            <a:ext cx="1500198"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600" b="1" dirty="0" smtClean="0"/>
              <a:t>ОТКРЫ-ТОСТЬ</a:t>
            </a:r>
            <a:endParaRPr lang="ru-RU" sz="1600" b="1" dirty="0"/>
          </a:p>
        </p:txBody>
      </p:sp>
      <p:sp>
        <p:nvSpPr>
          <p:cNvPr id="17" name="Прямоугольник 16"/>
          <p:cNvSpPr/>
          <p:nvPr/>
        </p:nvSpPr>
        <p:spPr>
          <a:xfrm>
            <a:off x="5357818" y="1928802"/>
            <a:ext cx="1500198" cy="20002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Гласность, </a:t>
            </a:r>
            <a:r>
              <a:rPr lang="ru-RU" dirty="0" err="1" smtClean="0"/>
              <a:t>информа</a:t>
            </a:r>
            <a:r>
              <a:rPr lang="ru-RU" dirty="0" smtClean="0"/>
              <a:t>-</a:t>
            </a:r>
          </a:p>
          <a:p>
            <a:pPr algn="ctr"/>
            <a:r>
              <a:rPr lang="ru-RU" dirty="0" err="1" smtClean="0"/>
              <a:t>ционная</a:t>
            </a:r>
            <a:r>
              <a:rPr lang="ru-RU" dirty="0" smtClean="0"/>
              <a:t> открытость, </a:t>
            </a:r>
            <a:r>
              <a:rPr lang="ru-RU" dirty="0" err="1" smtClean="0"/>
              <a:t>электрон-ная</a:t>
            </a:r>
            <a:r>
              <a:rPr lang="ru-RU" dirty="0" smtClean="0"/>
              <a:t> очередь</a:t>
            </a:r>
            <a:endParaRPr lang="ru-RU" dirty="0"/>
          </a:p>
        </p:txBody>
      </p:sp>
      <p:sp>
        <p:nvSpPr>
          <p:cNvPr id="18" name="Прямоугольник 17"/>
          <p:cNvSpPr/>
          <p:nvPr/>
        </p:nvSpPr>
        <p:spPr>
          <a:xfrm>
            <a:off x="5357818" y="4000504"/>
            <a:ext cx="1500198" cy="20002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err="1" smtClean="0"/>
              <a:t>Эффектив-ное</a:t>
            </a:r>
            <a:r>
              <a:rPr lang="ru-RU" dirty="0" smtClean="0"/>
              <a:t> </a:t>
            </a:r>
            <a:r>
              <a:rPr lang="ru-RU" dirty="0" err="1" smtClean="0"/>
              <a:t>взаимо-действие</a:t>
            </a:r>
            <a:r>
              <a:rPr lang="ru-RU" dirty="0" smtClean="0"/>
              <a:t> с родителями</a:t>
            </a:r>
            <a:endParaRPr lang="ru-RU" dirty="0"/>
          </a:p>
        </p:txBody>
      </p:sp>
      <p:sp>
        <p:nvSpPr>
          <p:cNvPr id="19" name="Прямоугольник 18"/>
          <p:cNvSpPr/>
          <p:nvPr/>
        </p:nvSpPr>
        <p:spPr>
          <a:xfrm>
            <a:off x="6929454" y="1285860"/>
            <a:ext cx="2000264"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1600" b="1" dirty="0" smtClean="0"/>
              <a:t>СОВЕРШЕН-СТВОВАНИЕ</a:t>
            </a:r>
            <a:endParaRPr lang="ru-RU" sz="1600" b="1" dirty="0"/>
          </a:p>
        </p:txBody>
      </p:sp>
      <p:sp>
        <p:nvSpPr>
          <p:cNvPr id="20" name="Прямоугольник 19"/>
          <p:cNvSpPr/>
          <p:nvPr/>
        </p:nvSpPr>
        <p:spPr>
          <a:xfrm>
            <a:off x="6929454" y="1928802"/>
            <a:ext cx="2000264" cy="13573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Повышение квалификации и подготовка кадров</a:t>
            </a:r>
            <a:endParaRPr lang="ru-RU" dirty="0"/>
          </a:p>
        </p:txBody>
      </p:sp>
      <p:sp>
        <p:nvSpPr>
          <p:cNvPr id="22" name="Прямоугольник 21"/>
          <p:cNvSpPr/>
          <p:nvPr/>
        </p:nvSpPr>
        <p:spPr>
          <a:xfrm>
            <a:off x="6929454" y="3357562"/>
            <a:ext cx="2000264" cy="10001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Модернизация педагогического образования</a:t>
            </a:r>
            <a:endParaRPr lang="ru-RU" dirty="0"/>
          </a:p>
        </p:txBody>
      </p:sp>
      <p:sp>
        <p:nvSpPr>
          <p:cNvPr id="23" name="Прямоугольник 22"/>
          <p:cNvSpPr/>
          <p:nvPr/>
        </p:nvSpPr>
        <p:spPr>
          <a:xfrm>
            <a:off x="3786182" y="3571876"/>
            <a:ext cx="1500198" cy="15716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err="1" smtClean="0"/>
              <a:t>Организа-ция</a:t>
            </a:r>
            <a:r>
              <a:rPr lang="ru-RU" dirty="0" smtClean="0"/>
              <a:t> работы с </a:t>
            </a:r>
            <a:r>
              <a:rPr lang="ru-RU" dirty="0" err="1" smtClean="0"/>
              <a:t>одарен-ными</a:t>
            </a:r>
            <a:r>
              <a:rPr lang="ru-RU" dirty="0" smtClean="0"/>
              <a:t> детьми</a:t>
            </a:r>
            <a:endParaRPr lang="ru-RU" dirty="0"/>
          </a:p>
        </p:txBody>
      </p:sp>
      <p:sp>
        <p:nvSpPr>
          <p:cNvPr id="24" name="Прямоугольник 23"/>
          <p:cNvSpPr/>
          <p:nvPr/>
        </p:nvSpPr>
        <p:spPr>
          <a:xfrm>
            <a:off x="2928926" y="5214950"/>
            <a:ext cx="2357454"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Организация дополнительного образования</a:t>
            </a:r>
            <a:endParaRPr lang="ru-RU" dirty="0"/>
          </a:p>
        </p:txBody>
      </p:sp>
      <p:sp>
        <p:nvSpPr>
          <p:cNvPr id="27" name="Прямоугольник 26"/>
          <p:cNvSpPr/>
          <p:nvPr/>
        </p:nvSpPr>
        <p:spPr>
          <a:xfrm>
            <a:off x="6929454" y="4429132"/>
            <a:ext cx="2000264" cy="100013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smtClean="0"/>
              <a:t>Реализация </a:t>
            </a:r>
            <a:r>
              <a:rPr lang="ru-RU" dirty="0" err="1" smtClean="0"/>
              <a:t>профессиональ-ного</a:t>
            </a:r>
            <a:r>
              <a:rPr lang="ru-RU" dirty="0" smtClean="0"/>
              <a:t> стандарта</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txBox="1">
            <a:spLocks/>
          </p:cNvSpPr>
          <p:nvPr/>
        </p:nvSpPr>
        <p:spPr>
          <a:xfrm>
            <a:off x="428596" y="0"/>
            <a:ext cx="8229600" cy="1143000"/>
          </a:xfrm>
          <a:prstGeom prst="rect">
            <a:avLst/>
          </a:prstGeom>
        </p:spPr>
        <p:txBody>
          <a:bodyPr vert="horz" rtlCol="0" anchor="ctr">
            <a:no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300" b="1" i="0" u="none" strike="noStrike" kern="1200" cap="none" spc="0" normalizeH="0" baseline="0" noProof="0" dirty="0" smtClean="0">
                <a:ln>
                  <a:noFill/>
                </a:ln>
                <a:solidFill>
                  <a:schemeClr val="accent3"/>
                </a:solidFill>
                <a:effectLst>
                  <a:outerShdw blurRad="31750" dist="25400" dir="5400000" algn="tl" rotWithShape="0">
                    <a:srgbClr val="000000">
                      <a:alpha val="25000"/>
                    </a:srgbClr>
                  </a:outerShdw>
                </a:effectLst>
                <a:uLnTx/>
                <a:uFillTx/>
                <a:latin typeface="+mj-lt"/>
                <a:ea typeface="+mj-ea"/>
                <a:cs typeface="+mj-cs"/>
              </a:rPr>
              <a:t>Основные направления функционирования ДО</a:t>
            </a:r>
            <a:endParaRPr kumimoji="0" lang="ru-RU" sz="3300" b="1" i="0" u="none" strike="noStrike" kern="1200" cap="none" spc="0" normalizeH="0" baseline="0" noProof="0" dirty="0">
              <a:ln>
                <a:noFill/>
              </a:ln>
              <a:solidFill>
                <a:schemeClr val="accent3"/>
              </a:solidFill>
              <a:effectLst>
                <a:outerShdw blurRad="31750" dist="25400" dir="5400000" algn="tl" rotWithShape="0">
                  <a:srgbClr val="000000">
                    <a:alpha val="25000"/>
                  </a:srgbClr>
                </a:outerShdw>
              </a:effectLst>
              <a:uLnTx/>
              <a:uFillTx/>
              <a:latin typeface="+mj-lt"/>
              <a:ea typeface="+mj-ea"/>
              <a:cs typeface="+mj-cs"/>
            </a:endParaRPr>
          </a:p>
        </p:txBody>
      </p:sp>
      <p:sp>
        <p:nvSpPr>
          <p:cNvPr id="5" name="Прямоугольник 4"/>
          <p:cNvSpPr/>
          <p:nvPr/>
        </p:nvSpPr>
        <p:spPr>
          <a:xfrm>
            <a:off x="214282" y="1428736"/>
            <a:ext cx="8643998" cy="4401205"/>
          </a:xfrm>
          <a:prstGeom prst="rect">
            <a:avLst/>
          </a:prstGeom>
        </p:spPr>
        <p:txBody>
          <a:bodyPr wrap="square">
            <a:spAutoFit/>
          </a:bodyPr>
          <a:lstStyle/>
          <a:p>
            <a:pPr algn="just" fontAlgn="base"/>
            <a:r>
              <a:rPr lang="ru-RU" dirty="0" smtClean="0"/>
              <a:t>• </a:t>
            </a:r>
            <a:r>
              <a:rPr lang="ru-RU" sz="2000" dirty="0" smtClean="0"/>
              <a:t>Забота о здоровье, эмоциональном благополучии и своевременном всестороннем развитии каждого ребенка</a:t>
            </a:r>
          </a:p>
          <a:p>
            <a:pPr algn="just" fontAlgn="base"/>
            <a:r>
              <a:rPr lang="ru-RU" sz="2000" dirty="0" smtClean="0"/>
              <a:t>• Создание атмосферы гуманного и доброжелательного отношения ко всем воспитанникам</a:t>
            </a:r>
          </a:p>
          <a:p>
            <a:pPr algn="just" fontAlgn="base"/>
            <a:r>
              <a:rPr lang="ru-RU" sz="2000" dirty="0" smtClean="0"/>
              <a:t>• Максимальное использование разнообразных видов детской деятельности; их интеграция в целях повышения эффективности образовательного процесса</a:t>
            </a:r>
          </a:p>
          <a:p>
            <a:pPr algn="just" fontAlgn="base"/>
            <a:r>
              <a:rPr lang="ru-RU" sz="2000" dirty="0" smtClean="0"/>
              <a:t>• </a:t>
            </a:r>
            <a:r>
              <a:rPr lang="ru-RU" sz="2000" dirty="0" err="1" smtClean="0"/>
              <a:t>Креативность</a:t>
            </a:r>
            <a:r>
              <a:rPr lang="ru-RU" sz="2000" dirty="0" smtClean="0"/>
              <a:t> (творческая организация) процесса воспитания и обучения</a:t>
            </a:r>
          </a:p>
          <a:p>
            <a:pPr algn="just" fontAlgn="base"/>
            <a:r>
              <a:rPr lang="ru-RU" sz="2000" dirty="0" smtClean="0"/>
              <a:t>• Вариативность использования образовательного материала, позволяющая развивать творчество в соответствии с интересами и наклонностями каждого ребенка</a:t>
            </a:r>
          </a:p>
          <a:p>
            <a:pPr algn="just" fontAlgn="base"/>
            <a:r>
              <a:rPr lang="ru-RU" sz="2000" dirty="0" smtClean="0"/>
              <a:t>• Уважительное отношение к результатам детского творчества</a:t>
            </a:r>
          </a:p>
          <a:p>
            <a:pPr algn="just" fontAlgn="base"/>
            <a:r>
              <a:rPr lang="ru-RU" sz="2000" dirty="0" smtClean="0"/>
              <a:t>• Обеспечение развития ребенка в процессе воспитания и обучения</a:t>
            </a:r>
            <a:endParaRPr lang="ru-R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01752" y="857232"/>
            <a:ext cx="8534400" cy="758952"/>
          </a:xfrm>
        </p:spPr>
        <p:txBody>
          <a:bodyPr>
            <a:normAutofit fontScale="90000"/>
          </a:bodyPr>
          <a:lstStyle/>
          <a:p>
            <a:r>
              <a:rPr lang="ru-RU" sz="2900" dirty="0" smtClean="0"/>
              <a:t>Дошкольную группу МОБУ ООШ с.Еланыш посещают 18 воспитанников в возрасте от 2 до 7 лет. </a:t>
            </a:r>
            <a:r>
              <a:rPr lang="ru-RU" dirty="0" smtClean="0"/>
              <a:t/>
            </a:r>
            <a:br>
              <a:rPr lang="ru-RU" dirty="0" smtClean="0"/>
            </a:br>
            <a:endParaRPr lang="ru-RU" dirty="0"/>
          </a:p>
        </p:txBody>
      </p:sp>
      <p:sp>
        <p:nvSpPr>
          <p:cNvPr id="2" name="Содержимое 1"/>
          <p:cNvSpPr>
            <a:spLocks noGrp="1"/>
          </p:cNvSpPr>
          <p:nvPr>
            <p:ph sz="quarter" idx="1"/>
          </p:nvPr>
        </p:nvSpPr>
        <p:spPr/>
        <p:txBody>
          <a:bodyPr/>
          <a:lstStyle/>
          <a:p>
            <a:pPr algn="just"/>
            <a:r>
              <a:rPr lang="ru-RU" dirty="0" smtClean="0"/>
              <a:t>Содержание образовательного процесса осуществляется на основе образовательной программы дошкольного образования </a:t>
            </a:r>
            <a:r>
              <a:rPr lang="ru-RU" dirty="0" smtClean="0">
                <a:solidFill>
                  <a:schemeClr val="accent2"/>
                </a:solidFill>
              </a:rPr>
              <a:t>«От рождения до школы»</a:t>
            </a:r>
            <a:r>
              <a:rPr lang="ru-RU" dirty="0" smtClean="0"/>
              <a:t> под ред. Н. Е. </a:t>
            </a:r>
            <a:r>
              <a:rPr lang="ru-RU" dirty="0" err="1" smtClean="0"/>
              <a:t>Вераксы</a:t>
            </a:r>
            <a:r>
              <a:rPr lang="ru-RU" dirty="0" smtClean="0"/>
              <a:t>, Т. С. Комаровой, М. А. Васильевой</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r>
              <a:rPr lang="ru-RU" sz="2400" dirty="0" smtClean="0"/>
              <a:t>Взаимодействие с родителями (законными представителями) воспитанников происходит с помощью </a:t>
            </a:r>
            <a:endParaRPr lang="ru-RU" sz="2400" dirty="0"/>
          </a:p>
        </p:txBody>
      </p:sp>
      <p:sp>
        <p:nvSpPr>
          <p:cNvPr id="5" name="Содержимое 4"/>
          <p:cNvSpPr>
            <a:spLocks noGrp="1"/>
          </p:cNvSpPr>
          <p:nvPr>
            <p:ph sz="quarter" idx="1"/>
          </p:nvPr>
        </p:nvSpPr>
        <p:spPr/>
        <p:txBody>
          <a:bodyPr/>
          <a:lstStyle/>
          <a:p>
            <a:r>
              <a:rPr lang="ru-RU" dirty="0" smtClean="0"/>
              <a:t>родительских собраний, </a:t>
            </a:r>
          </a:p>
          <a:p>
            <a:r>
              <a:rPr lang="ru-RU" dirty="0" smtClean="0"/>
              <a:t>бесед, консультаций, конкурсов, </a:t>
            </a:r>
          </a:p>
          <a:p>
            <a:r>
              <a:rPr lang="ru-RU" dirty="0" smtClean="0"/>
              <a:t>проведения праздников, </a:t>
            </a:r>
          </a:p>
          <a:p>
            <a:r>
              <a:rPr lang="ru-RU" dirty="0" smtClean="0"/>
              <a:t>оформления информационных стендов, </a:t>
            </a:r>
          </a:p>
          <a:p>
            <a:r>
              <a:rPr lang="ru-RU" dirty="0" smtClean="0"/>
              <a:t>сайта  образовательной организации (раздел «Дошкольная группа»).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384032"/>
            <a:ext cx="8534400" cy="758952"/>
          </a:xfrm>
        </p:spPr>
        <p:txBody>
          <a:bodyPr>
            <a:noAutofit/>
          </a:bodyPr>
          <a:lstStyle/>
          <a:p>
            <a:r>
              <a:rPr lang="ru-RU" sz="2800" dirty="0" smtClean="0"/>
              <a:t>Дополнительные образовательные услуги на бесплатной основе осуществляемые в ДГ:</a:t>
            </a:r>
            <a:endParaRPr lang="ru-RU" sz="2800" dirty="0"/>
          </a:p>
        </p:txBody>
      </p:sp>
      <p:sp>
        <p:nvSpPr>
          <p:cNvPr id="3" name="Содержимое 2"/>
          <p:cNvSpPr>
            <a:spLocks noGrp="1"/>
          </p:cNvSpPr>
          <p:nvPr>
            <p:ph sz="quarter" idx="1"/>
          </p:nvPr>
        </p:nvSpPr>
        <p:spPr/>
        <p:txBody>
          <a:bodyPr/>
          <a:lstStyle/>
          <a:p>
            <a:pPr algn="just"/>
            <a:r>
              <a:rPr lang="ru-RU" dirty="0" smtClean="0"/>
              <a:t>«Веселый каблучок» (танцы).</a:t>
            </a:r>
          </a:p>
          <a:p>
            <a:pPr algn="just"/>
            <a:r>
              <a:rPr lang="ru-RU" dirty="0" smtClean="0"/>
              <a:t>«Послушный карандашик» (развитие </a:t>
            </a:r>
            <a:r>
              <a:rPr lang="ru-RU" dirty="0" err="1" smtClean="0"/>
              <a:t>графомоторных</a:t>
            </a:r>
            <a:r>
              <a:rPr lang="ru-RU" dirty="0" smtClean="0"/>
              <a:t> навыков дошкольников).</a:t>
            </a:r>
          </a:p>
          <a:p>
            <a:pPr algn="just"/>
            <a:r>
              <a:rPr lang="ru-RU" dirty="0" smtClean="0"/>
              <a:t>«Юный чтец» (выразительное чтение поэтических произведений).</a:t>
            </a:r>
          </a:p>
          <a:p>
            <a:pPr algn="just"/>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70000" lnSpcReduction="20000"/>
          </a:bodyPr>
          <a:lstStyle/>
          <a:p>
            <a:pPr algn="just"/>
            <a:r>
              <a:rPr lang="ru-RU" dirty="0" smtClean="0"/>
              <a:t>По мнению многих исследователей детской речи (Л. С. </a:t>
            </a:r>
            <a:r>
              <a:rPr lang="ru-RU" dirty="0" err="1" smtClean="0"/>
              <a:t>Выготского</a:t>
            </a:r>
            <a:r>
              <a:rPr lang="ru-RU" dirty="0" smtClean="0"/>
              <a:t>, А.Н. Гвоздева и других) интонационной выразительностью речи дети овладевают преимущественно к пяти - шестилетнему  возрасту. Как правило, это происходит естественным путем в процессе общения с взрослыми.</a:t>
            </a:r>
          </a:p>
          <a:p>
            <a:pPr algn="just"/>
            <a:r>
              <a:rPr lang="ru-RU" dirty="0" smtClean="0"/>
              <a:t>В то же время многие педагоги ДОО (я, думаю, и вы) сталкиваются с проблемой монотонности и невыразительности детской речи при подготовке к выступлениям на праздниках, при чтении стихотворений, при исполнении ролей в играх-драматизациях.</a:t>
            </a:r>
          </a:p>
          <a:p>
            <a:pPr algn="just"/>
            <a:r>
              <a:rPr lang="ru-RU" i="1" u="sng" dirty="0" smtClean="0"/>
              <a:t>Как вы думаете, с чем это связано? </a:t>
            </a:r>
            <a:endParaRPr lang="ru-RU" dirty="0" smtClean="0"/>
          </a:p>
          <a:p>
            <a:pPr algn="just"/>
            <a:r>
              <a:rPr lang="ru-RU" dirty="0" smtClean="0"/>
              <a:t>В  </a:t>
            </a:r>
            <a:r>
              <a:rPr lang="ru-RU" dirty="0" smtClean="0"/>
              <a:t>большинстве случаев монотонность речи связана с тем, что дошкольники не осознают значения интонации для передачи смысла высказываний и своего отношения к происходящему. А так же с неумением пользоваться другими выразительными средствами языка.</a:t>
            </a:r>
          </a:p>
          <a:p>
            <a:pPr algn="just">
              <a:buNone/>
            </a:pPr>
            <a:r>
              <a:rPr lang="ru-RU" dirty="0" smtClean="0"/>
              <a:t> </a:t>
            </a:r>
          </a:p>
          <a:p>
            <a:pPr algn="ctr">
              <a:buNone/>
            </a:pPr>
            <a:r>
              <a:rPr lang="ru-RU" b="1" dirty="0" smtClean="0"/>
              <a:t>Поэтому тема  формирования выразительности </a:t>
            </a:r>
          </a:p>
          <a:p>
            <a:pPr algn="ctr">
              <a:buNone/>
            </a:pPr>
            <a:r>
              <a:rPr lang="ru-RU" b="1" dirty="0" smtClean="0"/>
              <a:t> речи у детей актуальна.</a:t>
            </a:r>
            <a:endParaRPr lang="ru-RU" b="1" dirty="0"/>
          </a:p>
        </p:txBody>
      </p:sp>
      <p:sp>
        <p:nvSpPr>
          <p:cNvPr id="4" name="Заголовок 1"/>
          <p:cNvSpPr>
            <a:spLocks noGrp="1"/>
          </p:cNvSpPr>
          <p:nvPr>
            <p:ph type="title"/>
          </p:nvPr>
        </p:nvSpPr>
        <p:spPr>
          <a:xfrm>
            <a:off x="301752" y="884098"/>
            <a:ext cx="8534400" cy="758952"/>
          </a:xfrm>
        </p:spPr>
        <p:txBody>
          <a:bodyPr>
            <a:noAutofit/>
          </a:bodyPr>
          <a:lstStyle/>
          <a:p>
            <a:r>
              <a:rPr lang="ru-RU" sz="2400" b="1" dirty="0" smtClean="0"/>
              <a:t>Дополнительная образовательная услуга для  формирования выразительного чтения поэтических произведений  «Юный чтец» </a:t>
            </a:r>
            <a:br>
              <a:rPr lang="ru-RU" sz="2400" b="1" dirty="0" smtClean="0"/>
            </a:br>
            <a:endParaRPr lang="ru-RU" sz="2400"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514</TotalTime>
  <Words>1126</Words>
  <PresentationFormat>Экран (4:3)</PresentationFormat>
  <Paragraphs>116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Официальная</vt:lpstr>
      <vt:lpstr>Слайд 1</vt:lpstr>
      <vt:lpstr>Последнее десятилетие принесло изменения в систему дошкольного образования. </vt:lpstr>
      <vt:lpstr>Федеральный государственный образовательный стандарт предъявляет требования к: </vt:lpstr>
      <vt:lpstr>Новые векторы развития ДО</vt:lpstr>
      <vt:lpstr>Слайд 5</vt:lpstr>
      <vt:lpstr>Дошкольную группу МОБУ ООШ с.Еланыш посещают 18 воспитанников в возрасте от 2 до 7 лет.  </vt:lpstr>
      <vt:lpstr>Взаимодействие с родителями (законными представителями) воспитанников происходит с помощью </vt:lpstr>
      <vt:lpstr>Дополнительные образовательные услуги на бесплатной основе осуществляемые в ДГ:</vt:lpstr>
      <vt:lpstr>Дополнительная образовательная услуга для  формирования выразительного чтения поэтических произведений  «Юный чтец»  </vt:lpstr>
      <vt:lpstr>Дополнительная образовательная услуга для  формирования выразительного чтения поэтических произведений  «Юный чтец»  </vt:lpstr>
      <vt:lpstr>Дополнительная образовательная услуга для  формирования выразительного чтения поэтических произведений  «Юный чтец»  </vt:lpstr>
      <vt:lpstr>Слайд 12</vt:lpstr>
      <vt:lpstr>Дополнительная образовательная услуга для  формирования выразительного чтения поэтических произведений  «Юный чтец»  </vt:lpstr>
      <vt:lpstr>Слайд 14</vt:lpstr>
      <vt:lpstr>Двигательный метод заучивания стихов</vt:lpstr>
      <vt:lpstr>Визуальный метод заучивания стихов</vt:lpstr>
      <vt:lpstr>Прежде чем развивать у ребенка общую  выразительность речи, следует сначала научить его  понимать стихотворение при помощи простого анализа, передавать эмоциональное состояние при помощи мимики.  Чтобы прочитать выразительно любое стихотворение, мы пользуемся не только мимикой, но и интонацией, соблюдаем темп, ритм, паузы, логические  ударения, голос. </vt:lpstr>
      <vt:lpstr>Дополнительная образовательная услуга для  формирования выразительного чтения поэтических произведений  «Юный чтец»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1</cp:lastModifiedBy>
  <cp:revision>95</cp:revision>
  <dcterms:modified xsi:type="dcterms:W3CDTF">2018-02-16T00:59:47Z</dcterms:modified>
</cp:coreProperties>
</file>